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5"/>
  </p:notesMasterIdLst>
  <p:sldIdLst>
    <p:sldId id="256" r:id="rId2"/>
    <p:sldId id="258" r:id="rId3"/>
    <p:sldId id="257" r:id="rId4"/>
    <p:sldId id="261" r:id="rId5"/>
    <p:sldId id="271" r:id="rId6"/>
    <p:sldId id="288" r:id="rId7"/>
    <p:sldId id="273" r:id="rId8"/>
    <p:sldId id="278" r:id="rId9"/>
    <p:sldId id="272" r:id="rId10"/>
    <p:sldId id="279" r:id="rId11"/>
    <p:sldId id="280" r:id="rId12"/>
    <p:sldId id="274" r:id="rId13"/>
    <p:sldId id="281" r:id="rId14"/>
    <p:sldId id="275" r:id="rId15"/>
    <p:sldId id="282" r:id="rId16"/>
    <p:sldId id="283" r:id="rId17"/>
    <p:sldId id="276" r:id="rId18"/>
    <p:sldId id="285" r:id="rId19"/>
    <p:sldId id="286" r:id="rId20"/>
    <p:sldId id="287" r:id="rId21"/>
    <p:sldId id="277" r:id="rId22"/>
    <p:sldId id="284"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979" autoAdjust="0"/>
  </p:normalViewPr>
  <p:slideViewPr>
    <p:cSldViewPr>
      <p:cViewPr varScale="1">
        <p:scale>
          <a:sx n="65" d="100"/>
          <a:sy n="65" d="100"/>
        </p:scale>
        <p:origin x="1316"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11078-2E70-44E5-ABA8-BF8C329553CE}" type="datetimeFigureOut">
              <a:rPr lang="de-DE" smtClean="0"/>
              <a:t>11.03.2024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9C9BC-0F22-40E0-A3E5-BC055196C802}" type="slidenum">
              <a:rPr lang="de-DE" smtClean="0"/>
              <a:t>‹Nr.›</a:t>
            </a:fld>
            <a:endParaRPr lang="de-DE"/>
          </a:p>
        </p:txBody>
      </p:sp>
    </p:spTree>
    <p:extLst>
      <p:ext uri="{BB962C8B-B14F-4D97-AF65-F5344CB8AC3E}">
        <p14:creationId xmlns:p14="http://schemas.microsoft.com/office/powerpoint/2010/main" val="357200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10C0045-C6A2-4ED6-B1D6-E78255188074}" type="datetime1">
              <a:rPr lang="de-DE" smtClean="0"/>
              <a:t>11.03.2024</a:t>
            </a:fld>
            <a:endParaRPr lang="de-DE"/>
          </a:p>
        </p:txBody>
      </p:sp>
      <p:sp>
        <p:nvSpPr>
          <p:cNvPr id="5" name="Footer Placeholder 4"/>
          <p:cNvSpPr>
            <a:spLocks noGrp="1"/>
          </p:cNvSpPr>
          <p:nvPr>
            <p:ph type="ftr" sz="quarter" idx="11"/>
          </p:nvPr>
        </p:nvSpPr>
        <p:spPr/>
        <p:txBody>
          <a:bodyPr/>
          <a:lstStyle/>
          <a:p>
            <a:r>
              <a:rPr lang="de-DE" smtClean="0"/>
              <a:t>Bildungsnetzwerk Südliche Friedrichstadt März 2024</a:t>
            </a:r>
            <a:endParaRPr lang="de-DE"/>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309090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18706078-7BA8-4107-8893-A96EFB96123F}" type="datetime1">
              <a:rPr lang="de-DE" smtClean="0"/>
              <a:t>11.03.2024</a:t>
            </a:fld>
            <a:endParaRPr lang="de-DE"/>
          </a:p>
        </p:txBody>
      </p:sp>
      <p:sp>
        <p:nvSpPr>
          <p:cNvPr id="5" name="Footer Placeholder 4"/>
          <p:cNvSpPr>
            <a:spLocks noGrp="1"/>
          </p:cNvSpPr>
          <p:nvPr>
            <p:ph type="ftr" sz="quarter" idx="11"/>
          </p:nvPr>
        </p:nvSpPr>
        <p:spPr/>
        <p:txBody>
          <a:bodyPr/>
          <a:lstStyle/>
          <a:p>
            <a:r>
              <a:rPr lang="de-DE" smtClean="0"/>
              <a:t>Bildungsnetzwerk Südliche Friedrichstadt März 2024</a:t>
            </a:r>
            <a:endParaRPr lang="de-DE"/>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284772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523A0758-1313-48CB-AB01-76B993F4A171}" type="datetime1">
              <a:rPr lang="de-DE" smtClean="0"/>
              <a:t>11.03.2024</a:t>
            </a:fld>
            <a:endParaRPr lang="de-DE"/>
          </a:p>
        </p:txBody>
      </p:sp>
      <p:sp>
        <p:nvSpPr>
          <p:cNvPr id="5" name="Footer Placeholder 4"/>
          <p:cNvSpPr>
            <a:spLocks noGrp="1"/>
          </p:cNvSpPr>
          <p:nvPr>
            <p:ph type="ftr" sz="quarter" idx="11"/>
          </p:nvPr>
        </p:nvSpPr>
        <p:spPr/>
        <p:txBody>
          <a:bodyPr/>
          <a:lstStyle/>
          <a:p>
            <a:r>
              <a:rPr lang="de-DE" smtClean="0"/>
              <a:t>Bildungsnetzwerk Südliche Friedrichstadt März 2024</a:t>
            </a:r>
            <a:endParaRPr lang="de-DE"/>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725A7B-2873-4924-8442-4EEE53C8FF56}" type="slidenum">
              <a:rPr lang="de-DE" smtClean="0"/>
              <a:t>‹Nr.›</a:t>
            </a:fld>
            <a:endParaRPr lang="de-DE"/>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904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84963A6A-7EB9-418F-AF95-EA8756DFA69C}" type="datetime1">
              <a:rPr lang="de-DE" smtClean="0"/>
              <a:t>11.03.2024</a:t>
            </a:fld>
            <a:endParaRPr lang="de-DE"/>
          </a:p>
        </p:txBody>
      </p:sp>
      <p:sp>
        <p:nvSpPr>
          <p:cNvPr id="6" name="Footer Placeholder 5"/>
          <p:cNvSpPr>
            <a:spLocks noGrp="1"/>
          </p:cNvSpPr>
          <p:nvPr>
            <p:ph type="ftr" sz="quarter" idx="11"/>
          </p:nvPr>
        </p:nvSpPr>
        <p:spPr/>
        <p:txBody>
          <a:bodyPr/>
          <a:lstStyle/>
          <a:p>
            <a:r>
              <a:rPr lang="de-DE" smtClean="0"/>
              <a:t>Bildungsnetzwerk Südliche Friedrichstadt März 2024</a:t>
            </a:r>
            <a:endParaRPr lang="de-DE"/>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40325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92C2CF13-2438-4333-BD9D-DE7BB41E34B4}" type="datetime1">
              <a:rPr lang="de-DE" smtClean="0"/>
              <a:t>11.03.2024</a:t>
            </a:fld>
            <a:endParaRPr lang="de-DE"/>
          </a:p>
        </p:txBody>
      </p:sp>
      <p:sp>
        <p:nvSpPr>
          <p:cNvPr id="6" name="Footer Placeholder 5"/>
          <p:cNvSpPr>
            <a:spLocks noGrp="1"/>
          </p:cNvSpPr>
          <p:nvPr>
            <p:ph type="ftr" sz="quarter" idx="11"/>
          </p:nvPr>
        </p:nvSpPr>
        <p:spPr/>
        <p:txBody>
          <a:bodyPr/>
          <a:lstStyle/>
          <a:p>
            <a:r>
              <a:rPr lang="de-DE" smtClean="0"/>
              <a:t>Bildungsnetzwerk Südliche Friedrichstadt März 2024</a:t>
            </a:r>
            <a:endParaRPr lang="de-DE"/>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25A7B-2873-4924-8442-4EEE53C8FF56}" type="slidenum">
              <a:rPr lang="de-DE" smtClean="0"/>
              <a:t>‹Nr.›</a:t>
            </a:fld>
            <a:endParaRPr lang="de-DE"/>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6889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9027DB47-0C74-47DE-BD80-2208E8DED8AC}" type="datetime1">
              <a:rPr lang="de-DE" smtClean="0"/>
              <a:t>11.03.2024</a:t>
            </a:fld>
            <a:endParaRPr lang="de-DE"/>
          </a:p>
        </p:txBody>
      </p:sp>
      <p:sp>
        <p:nvSpPr>
          <p:cNvPr id="6" name="Footer Placeholder 5"/>
          <p:cNvSpPr>
            <a:spLocks noGrp="1"/>
          </p:cNvSpPr>
          <p:nvPr>
            <p:ph type="ftr" sz="quarter" idx="11"/>
          </p:nvPr>
        </p:nvSpPr>
        <p:spPr/>
        <p:txBody>
          <a:bodyPr/>
          <a:lstStyle/>
          <a:p>
            <a:r>
              <a:rPr lang="de-DE" smtClean="0"/>
              <a:t>Bildungsnetzwerk Südliche Friedrichstadt März 2024</a:t>
            </a:r>
            <a:endParaRPr lang="de-DE"/>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100654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858C480-4549-4850-951E-3EC1C373ED26}" type="datetime1">
              <a:rPr lang="de-DE" smtClean="0"/>
              <a:t>11.03.2024</a:t>
            </a:fld>
            <a:endParaRPr lang="de-DE"/>
          </a:p>
        </p:txBody>
      </p:sp>
      <p:sp>
        <p:nvSpPr>
          <p:cNvPr id="5" name="Footer Placeholder 4"/>
          <p:cNvSpPr>
            <a:spLocks noGrp="1"/>
          </p:cNvSpPr>
          <p:nvPr>
            <p:ph type="ftr" sz="quarter" idx="11"/>
          </p:nvPr>
        </p:nvSpPr>
        <p:spPr/>
        <p:txBody>
          <a:bodyPr/>
          <a:lstStyle/>
          <a:p>
            <a:r>
              <a:rPr lang="de-DE" smtClean="0"/>
              <a:t>Bildungsnetzwerk Südliche Friedrichstadt März 2024</a:t>
            </a:r>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152703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FDDD5927-9301-4B8D-AF42-33E022515383}" type="datetime1">
              <a:rPr lang="de-DE" smtClean="0"/>
              <a:t>11.03.2024</a:t>
            </a:fld>
            <a:endParaRPr lang="de-DE"/>
          </a:p>
        </p:txBody>
      </p:sp>
      <p:sp>
        <p:nvSpPr>
          <p:cNvPr id="5" name="Footer Placeholder 4"/>
          <p:cNvSpPr>
            <a:spLocks noGrp="1"/>
          </p:cNvSpPr>
          <p:nvPr>
            <p:ph type="ftr" sz="quarter" idx="11"/>
          </p:nvPr>
        </p:nvSpPr>
        <p:spPr/>
        <p:txBody>
          <a:bodyPr/>
          <a:lstStyle/>
          <a:p>
            <a:r>
              <a:rPr lang="de-DE" smtClean="0"/>
              <a:t>Bildungsnetzwerk Südliche Friedrichstadt März 2024</a:t>
            </a:r>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167422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353EF82-A520-438A-B8FE-713337717B22}" type="datetime1">
              <a:rPr lang="de-DE" smtClean="0"/>
              <a:t>11.03.2024</a:t>
            </a:fld>
            <a:endParaRPr lang="de-DE"/>
          </a:p>
        </p:txBody>
      </p:sp>
      <p:sp>
        <p:nvSpPr>
          <p:cNvPr id="5" name="Footer Placeholder 4"/>
          <p:cNvSpPr>
            <a:spLocks noGrp="1"/>
          </p:cNvSpPr>
          <p:nvPr>
            <p:ph type="ftr" sz="quarter" idx="11"/>
          </p:nvPr>
        </p:nvSpPr>
        <p:spPr/>
        <p:txBody>
          <a:bodyPr/>
          <a:lstStyle/>
          <a:p>
            <a:r>
              <a:rPr lang="de-DE" smtClean="0"/>
              <a:t>Bildungsnetzwerk Südliche Friedrichstadt März 2024</a:t>
            </a:r>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131742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61BE4F5-BB7C-4EAA-9D01-A3A1090055EF}" type="datetime1">
              <a:rPr lang="de-DE" smtClean="0"/>
              <a:t>11.03.2024</a:t>
            </a:fld>
            <a:endParaRPr lang="de-DE"/>
          </a:p>
        </p:txBody>
      </p:sp>
      <p:sp>
        <p:nvSpPr>
          <p:cNvPr id="5" name="Footer Placeholder 4"/>
          <p:cNvSpPr>
            <a:spLocks noGrp="1"/>
          </p:cNvSpPr>
          <p:nvPr>
            <p:ph type="ftr" sz="quarter" idx="11"/>
          </p:nvPr>
        </p:nvSpPr>
        <p:spPr/>
        <p:txBody>
          <a:bodyPr/>
          <a:lstStyle/>
          <a:p>
            <a:r>
              <a:rPr lang="de-DE" smtClean="0"/>
              <a:t>Bildungsnetzwerk Südliche Friedrichstadt März 2024</a:t>
            </a:r>
            <a:endParaRPr lang="de-DE"/>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254528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B96154A-56ED-45F0-BAAF-D44E6C9528A3}" type="datetime1">
              <a:rPr lang="de-DE" smtClean="0"/>
              <a:t>11.03.2024</a:t>
            </a:fld>
            <a:endParaRPr lang="de-DE"/>
          </a:p>
        </p:txBody>
      </p:sp>
      <p:sp>
        <p:nvSpPr>
          <p:cNvPr id="6" name="Footer Placeholder 5"/>
          <p:cNvSpPr>
            <a:spLocks noGrp="1"/>
          </p:cNvSpPr>
          <p:nvPr>
            <p:ph type="ftr" sz="quarter" idx="11"/>
          </p:nvPr>
        </p:nvSpPr>
        <p:spPr/>
        <p:txBody>
          <a:bodyPr/>
          <a:lstStyle/>
          <a:p>
            <a:r>
              <a:rPr lang="de-DE" smtClean="0"/>
              <a:t>Bildungsnetzwerk Südliche Friedrichstadt März 2024</a:t>
            </a:r>
            <a:endParaRPr lang="de-DE"/>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21626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C0B45C4-8B0C-43FC-B55D-91899F231D92}" type="datetime1">
              <a:rPr lang="de-DE" smtClean="0"/>
              <a:t>11.03.2024</a:t>
            </a:fld>
            <a:endParaRPr lang="de-DE"/>
          </a:p>
        </p:txBody>
      </p:sp>
      <p:sp>
        <p:nvSpPr>
          <p:cNvPr id="8" name="Footer Placeholder 7"/>
          <p:cNvSpPr>
            <a:spLocks noGrp="1"/>
          </p:cNvSpPr>
          <p:nvPr>
            <p:ph type="ftr" sz="quarter" idx="11"/>
          </p:nvPr>
        </p:nvSpPr>
        <p:spPr/>
        <p:txBody>
          <a:bodyPr/>
          <a:lstStyle/>
          <a:p>
            <a:r>
              <a:rPr lang="de-DE" smtClean="0"/>
              <a:t>Bildungsnetzwerk Südliche Friedrichstadt März 2024</a:t>
            </a:r>
            <a:endParaRPr lang="de-DE"/>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209209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083F1DB-86E9-4054-9E85-DF0C55B1A2F4}" type="datetime1">
              <a:rPr lang="de-DE" smtClean="0"/>
              <a:t>11.03.2024</a:t>
            </a:fld>
            <a:endParaRPr lang="de-DE"/>
          </a:p>
        </p:txBody>
      </p:sp>
      <p:sp>
        <p:nvSpPr>
          <p:cNvPr id="4" name="Footer Placeholder 3"/>
          <p:cNvSpPr>
            <a:spLocks noGrp="1"/>
          </p:cNvSpPr>
          <p:nvPr>
            <p:ph type="ftr" sz="quarter" idx="11"/>
          </p:nvPr>
        </p:nvSpPr>
        <p:spPr/>
        <p:txBody>
          <a:bodyPr/>
          <a:lstStyle/>
          <a:p>
            <a:r>
              <a:rPr lang="de-DE" smtClean="0"/>
              <a:t>Bildungsnetzwerk Südliche Friedrichstadt März 2024</a:t>
            </a:r>
            <a:endParaRPr lang="de-DE"/>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18147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36A17-5C61-4329-A8D5-644E8A9B5E0A}" type="datetime1">
              <a:rPr lang="de-DE" smtClean="0"/>
              <a:t>11.03.2024</a:t>
            </a:fld>
            <a:endParaRPr lang="de-DE"/>
          </a:p>
        </p:txBody>
      </p:sp>
      <p:sp>
        <p:nvSpPr>
          <p:cNvPr id="3" name="Footer Placeholder 2"/>
          <p:cNvSpPr>
            <a:spLocks noGrp="1"/>
          </p:cNvSpPr>
          <p:nvPr>
            <p:ph type="ftr" sz="quarter" idx="11"/>
          </p:nvPr>
        </p:nvSpPr>
        <p:spPr/>
        <p:txBody>
          <a:bodyPr/>
          <a:lstStyle/>
          <a:p>
            <a:r>
              <a:rPr lang="de-DE" smtClean="0"/>
              <a:t>Bildungsnetzwerk Südliche Friedrichstadt März 2024</a:t>
            </a:r>
            <a:endParaRPr lang="de-DE"/>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188183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0590B96D-A438-45D2-91FD-1F93BB937A71}" type="datetime1">
              <a:rPr lang="de-DE" smtClean="0"/>
              <a:t>11.03.2024</a:t>
            </a:fld>
            <a:endParaRPr lang="de-DE"/>
          </a:p>
        </p:txBody>
      </p:sp>
      <p:sp>
        <p:nvSpPr>
          <p:cNvPr id="6" name="Footer Placeholder 5"/>
          <p:cNvSpPr>
            <a:spLocks noGrp="1"/>
          </p:cNvSpPr>
          <p:nvPr>
            <p:ph type="ftr" sz="quarter" idx="11"/>
          </p:nvPr>
        </p:nvSpPr>
        <p:spPr/>
        <p:txBody>
          <a:bodyPr/>
          <a:lstStyle/>
          <a:p>
            <a:r>
              <a:rPr lang="de-DE" smtClean="0"/>
              <a:t>Bildungsnetzwerk Südliche Friedrichstadt März 2024</a:t>
            </a:r>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305702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C555E1B5-B21D-448D-9864-8B02D8AD57D3}" type="datetime1">
              <a:rPr lang="de-DE" smtClean="0"/>
              <a:t>11.03.2024</a:t>
            </a:fld>
            <a:endParaRPr lang="de-DE"/>
          </a:p>
        </p:txBody>
      </p:sp>
      <p:sp>
        <p:nvSpPr>
          <p:cNvPr id="6" name="Footer Placeholder 5"/>
          <p:cNvSpPr>
            <a:spLocks noGrp="1"/>
          </p:cNvSpPr>
          <p:nvPr>
            <p:ph type="ftr" sz="quarter" idx="11"/>
          </p:nvPr>
        </p:nvSpPr>
        <p:spPr/>
        <p:txBody>
          <a:bodyPr/>
          <a:lstStyle/>
          <a:p>
            <a:r>
              <a:rPr lang="de-DE" smtClean="0"/>
              <a:t>Bildungsnetzwerk Südliche Friedrichstadt März 2024</a:t>
            </a:r>
            <a:endParaRPr lang="de-DE"/>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25A7B-2873-4924-8442-4EEE53C8FF56}" type="slidenum">
              <a:rPr lang="de-DE" smtClean="0"/>
              <a:t>‹Nr.›</a:t>
            </a:fld>
            <a:endParaRPr lang="de-DE"/>
          </a:p>
        </p:txBody>
      </p:sp>
    </p:spTree>
    <p:extLst>
      <p:ext uri="{BB962C8B-B14F-4D97-AF65-F5344CB8AC3E}">
        <p14:creationId xmlns:p14="http://schemas.microsoft.com/office/powerpoint/2010/main" val="79178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F23A4C3-9DD4-4DEC-B4BB-FB7FFC964C26}" type="datetime1">
              <a:rPr lang="de-DE" smtClean="0"/>
              <a:t>11.03.2024</a:t>
            </a:fld>
            <a:endParaRPr lang="de-DE"/>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smtClean="0"/>
              <a:t>Bildungsnetzwerk Südliche Friedrichstadt März 2024</a:t>
            </a:r>
            <a:endParaRPr lang="de-DE"/>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B725A7B-2873-4924-8442-4EEE53C8FF56}" type="slidenum">
              <a:rPr lang="de-DE" smtClean="0"/>
              <a:t>‹Nr.›</a:t>
            </a:fld>
            <a:endParaRPr lang="de-DE"/>
          </a:p>
        </p:txBody>
      </p:sp>
    </p:spTree>
    <p:extLst>
      <p:ext uri="{BB962C8B-B14F-4D97-AF65-F5344CB8AC3E}">
        <p14:creationId xmlns:p14="http://schemas.microsoft.com/office/powerpoint/2010/main" val="157578556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692696"/>
            <a:ext cx="8352928" cy="3123778"/>
          </a:xfrm>
        </p:spPr>
        <p:txBody>
          <a:bodyPr>
            <a:normAutofit/>
          </a:bodyPr>
          <a:lstStyle/>
          <a:p>
            <a:r>
              <a:rPr lang="de-DE" dirty="0" smtClean="0"/>
              <a:t>Der Ethische Code- ein Baustein des Early Excellence Ansatzes</a:t>
            </a:r>
            <a:endParaRPr lang="de-DE" dirty="0"/>
          </a:p>
        </p:txBody>
      </p:sp>
      <p:sp>
        <p:nvSpPr>
          <p:cNvPr id="3" name="Untertitel 2"/>
          <p:cNvSpPr>
            <a:spLocks noGrp="1"/>
          </p:cNvSpPr>
          <p:nvPr>
            <p:ph type="subTitle" idx="1"/>
          </p:nvPr>
        </p:nvSpPr>
        <p:spPr/>
        <p:txBody>
          <a:bodyPr/>
          <a:lstStyle/>
          <a:p>
            <a:r>
              <a:rPr lang="de-DE" dirty="0" smtClean="0"/>
              <a:t>Oder wie unterstützen wir das Ankommen und Miteinander von Fachkräften und Familien in Projekten und Bildungseinrichtungen? </a:t>
            </a:r>
            <a:endParaRPr lang="de-DE" dirty="0"/>
          </a:p>
        </p:txBody>
      </p:sp>
      <p:sp>
        <p:nvSpPr>
          <p:cNvPr id="4" name="Fußzeilenplatzhalter 3"/>
          <p:cNvSpPr>
            <a:spLocks noGrp="1"/>
          </p:cNvSpPr>
          <p:nvPr>
            <p:ph type="ftr" sz="quarter" idx="11"/>
          </p:nvPr>
        </p:nvSpPr>
        <p:spPr/>
        <p:txBody>
          <a:bodyPr/>
          <a:lstStyle/>
          <a:p>
            <a:r>
              <a:rPr lang="de-DE" dirty="0" smtClean="0"/>
              <a:t>Bildungsnetzwerk Südliche Friedrichstadt März 2024</a:t>
            </a:r>
            <a:endParaRPr lang="de-DE" dirty="0"/>
          </a:p>
        </p:txBody>
      </p:sp>
    </p:spTree>
    <p:extLst>
      <p:ext uri="{BB962C8B-B14F-4D97-AF65-F5344CB8AC3E}">
        <p14:creationId xmlns:p14="http://schemas.microsoft.com/office/powerpoint/2010/main" val="269245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Effektive Kommunikation –  Beispiel – Die Infotasche</a:t>
            </a:r>
            <a:endParaRPr lang="de-DE" dirty="0"/>
          </a:p>
        </p:txBody>
      </p:sp>
      <p:pic>
        <p:nvPicPr>
          <p:cNvPr id="11" name="Inhaltsplatzhalt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2060848"/>
            <a:ext cx="4232211" cy="4281419"/>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206093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Alltagskommunikation –</a:t>
            </a:r>
            <a:br>
              <a:rPr lang="de-DE" dirty="0" smtClean="0"/>
            </a:br>
            <a:r>
              <a:rPr lang="de-DE" dirty="0" smtClean="0"/>
              <a:t>Infos über kleine Bilder, Lerndokumente der Kinder</a:t>
            </a:r>
            <a:endParaRPr lang="de-DE"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2420888"/>
            <a:ext cx="3386507" cy="3528392"/>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54415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3.Gemeinsam lernen -gemeinsames Verständnis</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endParaRPr lang="de-DE" dirty="0"/>
          </a:p>
          <a:p>
            <a:r>
              <a:rPr lang="de-DE" dirty="0"/>
              <a:t>Fachkräfte und </a:t>
            </a:r>
            <a:r>
              <a:rPr lang="de-DE" dirty="0" smtClean="0"/>
              <a:t>Eltern, </a:t>
            </a:r>
            <a:r>
              <a:rPr lang="de-DE" dirty="0"/>
              <a:t>haben viel voneinander zu lernen. Das hilft ihnen das Lernen und die Entwicklung der Kinder zu unterstützen und zu erweitern. </a:t>
            </a:r>
          </a:p>
          <a:p>
            <a:r>
              <a:rPr lang="de-DE" dirty="0"/>
              <a:t>Eltern sollten den Fortschritt ihrer Kinder regelmäßig reflektieren und durch Aufzeichnung der Bildungsprozesse und Entwicklung ihrer Kinder einen Beitrag leisten.</a:t>
            </a:r>
          </a:p>
          <a:p>
            <a:r>
              <a:rPr lang="de-DE" dirty="0"/>
              <a:t>Eltern können darin unterstützt </a:t>
            </a:r>
            <a:r>
              <a:rPr lang="de-DE" dirty="0" smtClean="0"/>
              <a:t>werden, </a:t>
            </a:r>
            <a:r>
              <a:rPr lang="de-DE" dirty="0"/>
              <a:t>mehr über das Lernen und Lehren durch Teilnahme an </a:t>
            </a:r>
            <a:r>
              <a:rPr lang="de-DE" dirty="0" err="1"/>
              <a:t>workshops</a:t>
            </a:r>
            <a:r>
              <a:rPr lang="de-DE" dirty="0"/>
              <a:t> in wichtigen </a:t>
            </a:r>
            <a:r>
              <a:rPr lang="de-DE" dirty="0" smtClean="0"/>
              <a:t>Bildungsbereichen, zu erfahren.</a:t>
            </a:r>
            <a:endParaRPr lang="de-DE" dirty="0"/>
          </a:p>
          <a:p>
            <a:r>
              <a:rPr lang="de-DE" dirty="0"/>
              <a:t>In </a:t>
            </a:r>
            <a:r>
              <a:rPr lang="de-DE" b="1" dirty="0"/>
              <a:t>echter Partnerschaft </a:t>
            </a:r>
            <a:r>
              <a:rPr lang="de-DE" dirty="0"/>
              <a:t>verstehen die Eltern die Regeln, Strategien. Methoden und Praxis des Angebotes und können diese beschreiben.</a:t>
            </a:r>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296643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und wie wird gelernt?</a:t>
            </a:r>
            <a:br>
              <a:rPr lang="de-DE" dirty="0" smtClean="0"/>
            </a:br>
            <a:r>
              <a:rPr lang="de-DE" dirty="0" smtClean="0"/>
              <a:t>Bildung wird sichtbar gemacht.</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9917" y="2133600"/>
            <a:ext cx="5037666" cy="3778250"/>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26382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4. Gelingende Ansprache und Einbeziehung der Eltern</a:t>
            </a:r>
            <a:endParaRPr lang="de-DE" b="1" dirty="0"/>
          </a:p>
        </p:txBody>
      </p:sp>
      <p:sp>
        <p:nvSpPr>
          <p:cNvPr id="3" name="Inhaltsplatzhalter 2"/>
          <p:cNvSpPr>
            <a:spLocks noGrp="1"/>
          </p:cNvSpPr>
          <p:nvPr>
            <p:ph idx="1"/>
          </p:nvPr>
        </p:nvSpPr>
        <p:spPr/>
        <p:txBody>
          <a:bodyPr>
            <a:normAutofit fontScale="77500" lnSpcReduction="20000"/>
          </a:bodyPr>
          <a:lstStyle/>
          <a:p>
            <a:endParaRPr lang="de-DE" dirty="0"/>
          </a:p>
          <a:p>
            <a:r>
              <a:rPr lang="de-DE" dirty="0" smtClean="0"/>
              <a:t>Es gibt z.B. </a:t>
            </a:r>
            <a:r>
              <a:rPr lang="de-DE" dirty="0"/>
              <a:t>d</a:t>
            </a:r>
            <a:r>
              <a:rPr lang="de-DE" dirty="0" smtClean="0"/>
              <a:t>igitale </a:t>
            </a:r>
            <a:r>
              <a:rPr lang="de-DE" dirty="0"/>
              <a:t>oder analoge Wörterlisten in den Familiensprachen </a:t>
            </a:r>
            <a:r>
              <a:rPr lang="de-DE" dirty="0" smtClean="0"/>
              <a:t>die von den Kindern </a:t>
            </a:r>
            <a:r>
              <a:rPr lang="de-DE" dirty="0"/>
              <a:t>genutzt </a:t>
            </a:r>
            <a:r>
              <a:rPr lang="de-DE" dirty="0" smtClean="0"/>
              <a:t>werden und </a:t>
            </a:r>
            <a:r>
              <a:rPr lang="de-DE" dirty="0"/>
              <a:t>die Eltern und Fachkräfte </a:t>
            </a:r>
            <a:r>
              <a:rPr lang="de-DE" dirty="0" smtClean="0"/>
              <a:t>einladen, </a:t>
            </a:r>
            <a:r>
              <a:rPr lang="de-DE" dirty="0"/>
              <a:t>sich zu beteiligen.</a:t>
            </a:r>
          </a:p>
          <a:p>
            <a:r>
              <a:rPr lang="de-DE" dirty="0" smtClean="0"/>
              <a:t>Die Sichtbarkeit </a:t>
            </a:r>
            <a:r>
              <a:rPr lang="de-DE" dirty="0"/>
              <a:t>der eigenen Sprache auf diese Art und Weise, ermutigt die </a:t>
            </a:r>
            <a:r>
              <a:rPr lang="de-DE" dirty="0" smtClean="0"/>
              <a:t>Eltern. </a:t>
            </a:r>
            <a:r>
              <a:rPr lang="de-DE" dirty="0"/>
              <a:t>S</a:t>
            </a:r>
            <a:r>
              <a:rPr lang="de-DE" dirty="0" smtClean="0"/>
              <a:t>ie </a:t>
            </a:r>
            <a:r>
              <a:rPr lang="de-DE" dirty="0"/>
              <a:t>fühlen sich einbezogen und wertgeschätzt.</a:t>
            </a:r>
          </a:p>
          <a:p>
            <a:r>
              <a:rPr lang="de-DE" dirty="0" smtClean="0"/>
              <a:t>Fachkräfte bringen Begrüßungsrituale der Familien, deren Sprache nicht die Landessprache ist,  in Erfahrung und nutzen sie im Kontakt mit den Familien.</a:t>
            </a:r>
            <a:endParaRPr lang="de-DE" dirty="0"/>
          </a:p>
          <a:p>
            <a:r>
              <a:rPr lang="de-DE" dirty="0" smtClean="0"/>
              <a:t>Es wird sicher gestellt, </a:t>
            </a:r>
            <a:r>
              <a:rPr lang="de-DE" dirty="0"/>
              <a:t>dass jeder der </a:t>
            </a:r>
            <a:r>
              <a:rPr lang="de-DE" dirty="0" smtClean="0"/>
              <a:t>kommt, </a:t>
            </a:r>
            <a:r>
              <a:rPr lang="de-DE" dirty="0"/>
              <a:t>freundlich willkommen geheißen wird.</a:t>
            </a:r>
          </a:p>
          <a:p>
            <a:r>
              <a:rPr lang="de-DE" dirty="0" smtClean="0"/>
              <a:t>Mit den Eltern wird regelmäßig über den Lernfortschritt der Kinder gesprochen und sichergestellt, dass eine Unterstützung für Eltern bereit steht, die nicht die Landessprache sprechen. </a:t>
            </a:r>
          </a:p>
          <a:p>
            <a:r>
              <a:rPr lang="de-DE" dirty="0" smtClean="0"/>
              <a:t>Die  </a:t>
            </a:r>
            <a:r>
              <a:rPr lang="de-DE" dirty="0"/>
              <a:t>Sichtweise </a:t>
            </a:r>
            <a:r>
              <a:rPr lang="de-DE" dirty="0" smtClean="0"/>
              <a:t>der Eltern, die sie </a:t>
            </a:r>
            <a:r>
              <a:rPr lang="de-DE" dirty="0"/>
              <a:t>auf die Bildung und Betreuung </a:t>
            </a:r>
            <a:r>
              <a:rPr lang="de-DE" dirty="0" smtClean="0"/>
              <a:t>die angeboten wird haben</a:t>
            </a:r>
            <a:r>
              <a:rPr lang="de-DE" dirty="0"/>
              <a:t>, </a:t>
            </a:r>
            <a:r>
              <a:rPr lang="de-DE" dirty="0" smtClean="0"/>
              <a:t>ist bedeutsam und wird eingeholt.</a:t>
            </a:r>
            <a:endParaRPr lang="de-DE" dirty="0"/>
          </a:p>
          <a:p>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75107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Sichtbarkeit der eigenen Sprache</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2133600"/>
            <a:ext cx="3523753" cy="3778250"/>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927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Alltagsintegrierte Sprachbildung</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9917" y="2133600"/>
            <a:ext cx="5037666" cy="3778250"/>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391494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5. wechselseitiger </a:t>
            </a:r>
            <a:r>
              <a:rPr lang="de-DE" b="1" dirty="0"/>
              <a:t>Austausch zwischen Eltern und Fachkräften </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endParaRPr lang="de-DE" dirty="0"/>
          </a:p>
          <a:p>
            <a:r>
              <a:rPr lang="de-DE" dirty="0"/>
              <a:t>Welche Möglichkeiten gibt es für informelle Gespräche mit den Eltern?</a:t>
            </a:r>
          </a:p>
          <a:p>
            <a:r>
              <a:rPr lang="de-DE" dirty="0"/>
              <a:t>Wie wird festgestellt, ob die Eltern das Konzept, die Regeln, Methoden, Inhalte und Strategien die in den wichtigen Bildungsbereichen umgesetzt werden, verstehen? Wurden sie daran beteiligt?</a:t>
            </a:r>
          </a:p>
          <a:p>
            <a:r>
              <a:rPr lang="de-DE" dirty="0"/>
              <a:t>Leisten die Eltern einen Beitrag zur Erstellung der Portfolios der Kinder?</a:t>
            </a:r>
          </a:p>
          <a:p>
            <a:r>
              <a:rPr lang="de-DE" dirty="0"/>
              <a:t>Reflektieren sie regelmäßig den Fortschritt der Entwicklung der Kinder mit den Fachkräften?</a:t>
            </a:r>
          </a:p>
          <a:p>
            <a:r>
              <a:rPr lang="de-DE" dirty="0"/>
              <a:t>Hören die Fachkräfte wirklich zu und wertschätzen was die Eltern sagen?</a:t>
            </a:r>
          </a:p>
          <a:p>
            <a:r>
              <a:rPr lang="de-DE" dirty="0"/>
              <a:t>Gibt es Workshops oder andere Bildungsangebote für die Eltern?</a:t>
            </a:r>
          </a:p>
          <a:p>
            <a:r>
              <a:rPr lang="de-DE" dirty="0"/>
              <a:t>Wird die harte Arbeit der Eltern anerkannt und wertgeschätzt, für den Job als Eltern, in dem sie engagiert sind und die Rolle, die sie beim Lernen und für die Entwicklung ihrer Kinder spielen?</a:t>
            </a:r>
          </a:p>
          <a:p>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148790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Gelegenheiten für den Austausch schaffen</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2414" y="1988840"/>
            <a:ext cx="6591985" cy="4146969"/>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290158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Bildungs- und Lerngeschichte veröffentlichen</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3100" y="2168922"/>
            <a:ext cx="6591300" cy="3707606"/>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338313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Entstehung des Ethischen Codes</a:t>
            </a:r>
            <a:endParaRPr lang="de-DE" dirty="0"/>
          </a:p>
        </p:txBody>
      </p:sp>
      <p:sp>
        <p:nvSpPr>
          <p:cNvPr id="3" name="Inhaltsplatzhalter 2"/>
          <p:cNvSpPr>
            <a:spLocks noGrp="1"/>
          </p:cNvSpPr>
          <p:nvPr>
            <p:ph idx="1"/>
          </p:nvPr>
        </p:nvSpPr>
        <p:spPr/>
        <p:txBody>
          <a:bodyPr>
            <a:normAutofit/>
          </a:bodyPr>
          <a:lstStyle/>
          <a:p>
            <a:r>
              <a:rPr lang="de-DE" dirty="0" smtClean="0"/>
              <a:t>Entstanden aus der Tradition und den Erfahrungen der Einbeziehung der Familien in Pen Green in </a:t>
            </a:r>
            <a:r>
              <a:rPr lang="de-DE" dirty="0" err="1" smtClean="0"/>
              <a:t>Corby</a:t>
            </a:r>
            <a:endParaRPr lang="de-DE" dirty="0" smtClean="0"/>
          </a:p>
          <a:p>
            <a:r>
              <a:rPr lang="de-DE" dirty="0" smtClean="0"/>
              <a:t>Ergebnis eines Forschungsprojektes von </a:t>
            </a:r>
            <a:r>
              <a:rPr lang="de-DE" b="1" dirty="0"/>
              <a:t>F</a:t>
            </a:r>
            <a:r>
              <a:rPr lang="de-DE" b="1" dirty="0" smtClean="0"/>
              <a:t>achkräften und Eltern zum partnerschaftlichen Dialog, </a:t>
            </a:r>
            <a:r>
              <a:rPr lang="de-DE" dirty="0" smtClean="0"/>
              <a:t>der sich auf </a:t>
            </a:r>
            <a:r>
              <a:rPr lang="de-DE" b="1" dirty="0" smtClean="0"/>
              <a:t>das Lernen der Kinder </a:t>
            </a:r>
            <a:r>
              <a:rPr lang="de-DE" dirty="0" smtClean="0"/>
              <a:t>und </a:t>
            </a:r>
            <a:r>
              <a:rPr lang="de-DE" b="1" dirty="0" smtClean="0"/>
              <a:t>deren Fortschritt sowie auf die pädagogische Praxis der Fachkräfte konzentriert</a:t>
            </a:r>
          </a:p>
          <a:p>
            <a:r>
              <a:rPr lang="de-DE" dirty="0" smtClean="0"/>
              <a:t>Für die Praxis in Deutschland wurde er übersetzt und gilt im EE-Ansatz als Basis für den Umgang miteinander und  ist handlungsleitend</a:t>
            </a:r>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133405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Elternstimmen sichtbar machen- gegenseitige Wertschätzung</a:t>
            </a:r>
            <a:endParaRPr lang="de-DE" dirty="0"/>
          </a:p>
        </p:txBody>
      </p:sp>
      <p:pic>
        <p:nvPicPr>
          <p:cNvPr id="10" name="Inhaltsplatzhalt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9917" y="2133600"/>
            <a:ext cx="5037666" cy="3778250"/>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298653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45201" y="604446"/>
            <a:ext cx="6589199" cy="1280890"/>
          </a:xfrm>
        </p:spPr>
        <p:txBody>
          <a:bodyPr/>
          <a:lstStyle/>
          <a:p>
            <a:r>
              <a:rPr lang="de-DE" b="1" dirty="0" smtClean="0"/>
              <a:t>6.Herausforderungen </a:t>
            </a:r>
            <a:r>
              <a:rPr lang="de-DE" b="1" dirty="0"/>
              <a:t>und </a:t>
            </a:r>
            <a:r>
              <a:rPr lang="de-DE" b="1" dirty="0" smtClean="0"/>
              <a:t>Dilemmata</a:t>
            </a:r>
            <a:endParaRPr lang="de-DE" dirty="0"/>
          </a:p>
        </p:txBody>
      </p:sp>
      <p:sp>
        <p:nvSpPr>
          <p:cNvPr id="6" name="Inhaltsplatzhalter 5"/>
          <p:cNvSpPr>
            <a:spLocks noGrp="1"/>
          </p:cNvSpPr>
          <p:nvPr>
            <p:ph idx="1"/>
          </p:nvPr>
        </p:nvSpPr>
        <p:spPr/>
        <p:txBody>
          <a:bodyPr>
            <a:normAutofit/>
          </a:bodyPr>
          <a:lstStyle/>
          <a:p>
            <a:r>
              <a:rPr lang="de-DE" dirty="0" smtClean="0"/>
              <a:t>Wie </a:t>
            </a:r>
            <a:r>
              <a:rPr lang="de-DE" dirty="0"/>
              <a:t>sind Väter zu beteiligen? Wird darüber nachgedacht Angebote, die nur für Männer sind, zu planen? Einige Männer kommen eher, fühlen sich komfortabler, wenn sie wissen, dass auch andere Männer da sein werden</a:t>
            </a:r>
            <a:r>
              <a:rPr lang="de-DE" dirty="0" smtClean="0"/>
              <a:t>.</a:t>
            </a:r>
            <a:endParaRPr lang="de-DE" dirty="0"/>
          </a:p>
          <a:p>
            <a:r>
              <a:rPr lang="de-DE" dirty="0"/>
              <a:t>Wie gelingt es mit Eltern zu kommunizieren, die berufstätig oder einfach sehr beschäftigt sind? W</a:t>
            </a:r>
            <a:r>
              <a:rPr lang="de-DE" dirty="0" smtClean="0"/>
              <a:t>elche </a:t>
            </a:r>
            <a:r>
              <a:rPr lang="de-DE" dirty="0"/>
              <a:t>Zeiten und welche Art des </a:t>
            </a:r>
            <a:r>
              <a:rPr lang="de-DE" dirty="0" smtClean="0"/>
              <a:t>Kontakts </a:t>
            </a:r>
            <a:r>
              <a:rPr lang="de-DE" dirty="0"/>
              <a:t>bevorzugen </a:t>
            </a:r>
            <a:r>
              <a:rPr lang="de-DE" dirty="0" smtClean="0"/>
              <a:t>sie? </a:t>
            </a:r>
            <a:endParaRPr lang="de-DE" dirty="0"/>
          </a:p>
          <a:p>
            <a:r>
              <a:rPr lang="de-DE" dirty="0" smtClean="0"/>
              <a:t>Gibt es eine ausreichende Flexibilität auf die Wünsche und Bedürfnisse der Eltern zu reagieren?</a:t>
            </a:r>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352285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Mit Vätern ins Gespräch kommen</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2415" y="2133600"/>
            <a:ext cx="5815168" cy="3778250"/>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973316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 </a:t>
            </a:r>
            <a:endParaRPr lang="de-DE" dirty="0"/>
          </a:p>
        </p:txBody>
      </p:sp>
      <p:sp>
        <p:nvSpPr>
          <p:cNvPr id="3" name="Inhaltsplatzhalter 2"/>
          <p:cNvSpPr>
            <a:spLocks noGrp="1"/>
          </p:cNvSpPr>
          <p:nvPr>
            <p:ph idx="1"/>
          </p:nvPr>
        </p:nvSpPr>
        <p:spPr/>
        <p:txBody>
          <a:bodyPr>
            <a:normAutofit fontScale="62500" lnSpcReduction="20000"/>
          </a:bodyPr>
          <a:lstStyle/>
          <a:p>
            <a:r>
              <a:rPr lang="de-DE" sz="2400" dirty="0" smtClean="0"/>
              <a:t>Wie gelingt es uns, Eltern als Experten ihrer Kinder anzuerkennen? Woran wird das in meiner Arbeit sichtbar? Was hindert mich oder fällt mir nicht so leicht?</a:t>
            </a:r>
          </a:p>
          <a:p>
            <a:r>
              <a:rPr lang="de-DE" sz="2400" b="1" dirty="0" smtClean="0"/>
              <a:t>Wie gestalten wir die Zeit der Eingewöhnung/ Erstkontakt und was könnten wir noch verbessern, um die Vertrauensbasis und eine gemeinsame Sprache zu entwickeln?</a:t>
            </a:r>
          </a:p>
          <a:p>
            <a:r>
              <a:rPr lang="de-DE" sz="2400" dirty="0" smtClean="0"/>
              <a:t>Wie erfahren wir die Bedürfnisse und Wünsche von Eltern, welche Gelegenheiten der Zusammenarbeit nutzen wir?</a:t>
            </a:r>
          </a:p>
          <a:p>
            <a:r>
              <a:rPr lang="de-DE" sz="2400" dirty="0" smtClean="0"/>
              <a:t>Wie gelingt es uns, eine gemeinsame Sprache zu etablieren und wie dialogfähig sind wir?</a:t>
            </a:r>
          </a:p>
          <a:p>
            <a:r>
              <a:rPr lang="de-DE" sz="2400" b="1" dirty="0" smtClean="0"/>
              <a:t>Wie gut sind wir darin, alle Eltern zu erreichen und welche Wege und Zugänge nutzen wir?</a:t>
            </a:r>
          </a:p>
          <a:p>
            <a:r>
              <a:rPr lang="de-DE" sz="2400" b="1" dirty="0" smtClean="0"/>
              <a:t>Wie und woran können sich Familien in eurer Einrichtung beteiligen?  Was braucht es noch?</a:t>
            </a:r>
            <a:endParaRPr lang="de-DE" sz="2400" b="1"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172078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Ethische Code</a:t>
            </a:r>
            <a:endParaRPr lang="de-DE" dirty="0"/>
          </a:p>
        </p:txBody>
      </p:sp>
      <p:sp>
        <p:nvSpPr>
          <p:cNvPr id="3" name="Inhaltsplatzhalter 2"/>
          <p:cNvSpPr>
            <a:spLocks noGrp="1"/>
          </p:cNvSpPr>
          <p:nvPr>
            <p:ph idx="1"/>
          </p:nvPr>
        </p:nvSpPr>
        <p:spPr/>
        <p:txBody>
          <a:bodyPr>
            <a:normAutofit/>
          </a:bodyPr>
          <a:lstStyle/>
          <a:p>
            <a:r>
              <a:rPr lang="de-DE" dirty="0" smtClean="0"/>
              <a:t>Positive Grundeinstellung gegenüber Kindern, Eltern, Familien und Mitarbeiter*innen</a:t>
            </a:r>
          </a:p>
          <a:p>
            <a:r>
              <a:rPr lang="de-DE" dirty="0" smtClean="0"/>
              <a:t>Etablierung einer </a:t>
            </a:r>
            <a:r>
              <a:rPr lang="de-DE" b="1" dirty="0" smtClean="0"/>
              <a:t>Vertrauensbasis</a:t>
            </a:r>
            <a:r>
              <a:rPr lang="de-DE" dirty="0" smtClean="0"/>
              <a:t> gegenüber allen Beteiligten</a:t>
            </a:r>
          </a:p>
          <a:p>
            <a:r>
              <a:rPr lang="de-DE" dirty="0" smtClean="0"/>
              <a:t>Konsequente Orientierung an den Bedürfnissen und Wünschen von Kindern und Eltern</a:t>
            </a:r>
          </a:p>
          <a:p>
            <a:r>
              <a:rPr lang="de-DE" dirty="0" smtClean="0"/>
              <a:t>Entwicklung einer gemeinsamen Sprache und Haltung</a:t>
            </a:r>
          </a:p>
          <a:p>
            <a:r>
              <a:rPr lang="de-DE" dirty="0" smtClean="0"/>
              <a:t>Informationen und Dokumentationen sind für alle verständlich und werden allen Beteiligten zur Verfügung gestellt</a:t>
            </a:r>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dirty="0"/>
          </a:p>
        </p:txBody>
      </p:sp>
    </p:spTree>
    <p:extLst>
      <p:ext uri="{BB962C8B-B14F-4D97-AF65-F5344CB8AC3E}">
        <p14:creationId xmlns:p14="http://schemas.microsoft.com/office/powerpoint/2010/main" val="394692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Ziel der Etablierung eines Ethischen Codes</a:t>
            </a:r>
            <a:endParaRPr lang="de-DE" dirty="0"/>
          </a:p>
        </p:txBody>
      </p:sp>
      <p:sp>
        <p:nvSpPr>
          <p:cNvPr id="3" name="Inhaltsplatzhalter 2"/>
          <p:cNvSpPr>
            <a:spLocks noGrp="1"/>
          </p:cNvSpPr>
          <p:nvPr>
            <p:ph idx="1"/>
          </p:nvPr>
        </p:nvSpPr>
        <p:spPr/>
        <p:txBody>
          <a:bodyPr>
            <a:normAutofit fontScale="92500" lnSpcReduction="10000"/>
          </a:bodyPr>
          <a:lstStyle/>
          <a:p>
            <a:r>
              <a:rPr lang="de-DE" sz="4400" dirty="0" smtClean="0"/>
              <a:t>Es geht darum, Resultate zu erreichen, die die Praxis zu Hause und in der Einrichtung für das Aufwachsen von Kindern verbessern.</a:t>
            </a:r>
            <a:endParaRPr lang="de-DE" sz="4400"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46167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5201" y="624110"/>
            <a:ext cx="6589199" cy="2156818"/>
          </a:xfrm>
        </p:spPr>
        <p:txBody>
          <a:bodyPr>
            <a:normAutofit/>
          </a:bodyPr>
          <a:lstStyle/>
          <a:p>
            <a:r>
              <a:rPr lang="de-DE" dirty="0" smtClean="0"/>
              <a:t>Grundhaltung: Eltern sind die ersten und dauerhaftesten Bildner*innen ihrer Kinder</a:t>
            </a:r>
            <a:endParaRPr lang="de-DE" dirty="0"/>
          </a:p>
        </p:txBody>
      </p:sp>
      <p:sp>
        <p:nvSpPr>
          <p:cNvPr id="3" name="Inhaltsplatzhalter 2"/>
          <p:cNvSpPr>
            <a:spLocks noGrp="1"/>
          </p:cNvSpPr>
          <p:nvPr>
            <p:ph idx="1"/>
          </p:nvPr>
        </p:nvSpPr>
        <p:spPr>
          <a:xfrm>
            <a:off x="1942415" y="2852936"/>
            <a:ext cx="6591985" cy="3058286"/>
          </a:xfrm>
        </p:spPr>
        <p:txBody>
          <a:bodyPr/>
          <a:lstStyle/>
          <a:p>
            <a:r>
              <a:rPr lang="de-DE" sz="2800" dirty="0" smtClean="0"/>
              <a:t>Wenn Eltern und Fachkräfte zusammenarbeiten, hat das einen positiven Einfluss auf die Entwicklung und das Lernen der Kinder</a:t>
            </a:r>
            <a:r>
              <a:rPr lang="de-DE" dirty="0" smtClean="0"/>
              <a:t>. </a:t>
            </a:r>
          </a:p>
          <a:p>
            <a:pPr marL="0" indent="0">
              <a:buNone/>
            </a:pPr>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311156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5201" y="624110"/>
            <a:ext cx="6589199" cy="1436738"/>
          </a:xfrm>
        </p:spPr>
        <p:txBody>
          <a:bodyPr>
            <a:normAutofit fontScale="90000"/>
          </a:bodyPr>
          <a:lstStyle/>
          <a:p>
            <a:r>
              <a:rPr lang="de-DE" dirty="0" smtClean="0"/>
              <a:t>Wie kommt der ethische Code in der pädagogischen Praxis zum Ausdruck?</a:t>
            </a:r>
            <a:endParaRPr lang="de-DE" dirty="0"/>
          </a:p>
        </p:txBody>
      </p:sp>
      <p:sp>
        <p:nvSpPr>
          <p:cNvPr id="3" name="Inhaltsplatzhalter 2"/>
          <p:cNvSpPr>
            <a:spLocks noGrp="1"/>
          </p:cNvSpPr>
          <p:nvPr>
            <p:ph idx="1"/>
          </p:nvPr>
        </p:nvSpPr>
        <p:spPr/>
        <p:txBody>
          <a:bodyPr/>
          <a:lstStyle/>
          <a:p>
            <a:r>
              <a:rPr lang="de-DE" dirty="0" smtClean="0"/>
              <a:t>Anregungen aus London und dem Programm</a:t>
            </a:r>
          </a:p>
          <a:p>
            <a:pPr marL="0" indent="0">
              <a:buNone/>
            </a:pPr>
            <a:r>
              <a:rPr lang="de-DE" dirty="0" smtClean="0"/>
              <a:t>        Every </a:t>
            </a:r>
            <a:r>
              <a:rPr lang="de-DE" dirty="0"/>
              <a:t>C</a:t>
            </a:r>
            <a:r>
              <a:rPr lang="de-DE" dirty="0" smtClean="0"/>
              <a:t>hild </a:t>
            </a:r>
            <a:r>
              <a:rPr lang="de-DE" dirty="0" err="1"/>
              <a:t>M</a:t>
            </a:r>
            <a:r>
              <a:rPr lang="de-DE" dirty="0" err="1" smtClean="0"/>
              <a:t>atters</a:t>
            </a:r>
            <a:r>
              <a:rPr lang="de-DE" dirty="0" smtClean="0"/>
              <a:t> – Jedes Kind zählt</a:t>
            </a:r>
          </a:p>
          <a:p>
            <a:pPr marL="0" indent="0">
              <a:buNone/>
            </a:pPr>
            <a:r>
              <a:rPr lang="de-DE" dirty="0"/>
              <a:t> </a:t>
            </a:r>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297973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979712" y="624110"/>
            <a:ext cx="6554688" cy="1004690"/>
          </a:xfrm>
        </p:spPr>
        <p:txBody>
          <a:bodyPr>
            <a:normAutofit/>
          </a:bodyPr>
          <a:lstStyle/>
          <a:p>
            <a:r>
              <a:rPr lang="de-DE" b="1" dirty="0" smtClean="0"/>
              <a:t>1.Respektieren von </a:t>
            </a:r>
            <a:r>
              <a:rPr lang="de-DE" b="1" dirty="0"/>
              <a:t>Vielfalt </a:t>
            </a:r>
            <a:endParaRPr lang="de-DE" dirty="0"/>
          </a:p>
        </p:txBody>
      </p:sp>
      <p:sp>
        <p:nvSpPr>
          <p:cNvPr id="7" name="Inhaltsplatzhalter 6"/>
          <p:cNvSpPr>
            <a:spLocks noGrp="1"/>
          </p:cNvSpPr>
          <p:nvPr>
            <p:ph idx="1"/>
          </p:nvPr>
        </p:nvSpPr>
        <p:spPr/>
        <p:txBody>
          <a:bodyPr>
            <a:normAutofit/>
          </a:bodyPr>
          <a:lstStyle/>
          <a:p>
            <a:r>
              <a:rPr lang="de-DE" dirty="0"/>
              <a:t>Alle Familien sind wichtig, werden in allen Formen der Zusammenarbeit willkommen geheißen und </a:t>
            </a:r>
            <a:r>
              <a:rPr lang="de-DE" dirty="0" smtClean="0"/>
              <a:t>wertgeschätzt.</a:t>
            </a:r>
            <a:endParaRPr lang="de-DE" dirty="0"/>
          </a:p>
          <a:p>
            <a:r>
              <a:rPr lang="de-DE" dirty="0"/>
              <a:t>Alle Familien sind unterschiedlich. Kinder leben mit einem oder beiden </a:t>
            </a:r>
            <a:r>
              <a:rPr lang="de-DE" dirty="0" smtClean="0"/>
              <a:t>Elternteilen, </a:t>
            </a:r>
            <a:r>
              <a:rPr lang="de-DE" dirty="0"/>
              <a:t>mit </a:t>
            </a:r>
            <a:r>
              <a:rPr lang="de-DE" dirty="0" smtClean="0"/>
              <a:t>anderen </a:t>
            </a:r>
            <a:r>
              <a:rPr lang="de-DE" dirty="0"/>
              <a:t>Helfern, in Familien mit Eltern mit gleichem Geschlecht oder in </a:t>
            </a:r>
            <a:r>
              <a:rPr lang="de-DE" dirty="0" err="1"/>
              <a:t>Patchworkfamilien</a:t>
            </a:r>
            <a:r>
              <a:rPr lang="de-DE" dirty="0"/>
              <a:t> </a:t>
            </a:r>
            <a:r>
              <a:rPr lang="de-DE" dirty="0" smtClean="0"/>
              <a:t>zusammen.</a:t>
            </a:r>
            <a:endParaRPr lang="de-DE" dirty="0"/>
          </a:p>
          <a:p>
            <a:r>
              <a:rPr lang="de-DE" dirty="0"/>
              <a:t>Familien sprechen mehr als eine Sprache zu Hause, können </a:t>
            </a:r>
            <a:r>
              <a:rPr lang="de-DE" dirty="0" smtClean="0"/>
              <a:t>Reisende, </a:t>
            </a:r>
            <a:r>
              <a:rPr lang="de-DE" dirty="0"/>
              <a:t>Geflüchtete oder Asylsuchende sein</a:t>
            </a:r>
          </a:p>
          <a:p>
            <a:r>
              <a:rPr lang="de-DE" dirty="0"/>
              <a:t>Alle Fachkräfte profitieren von einer professionellen Entwicklung in </a:t>
            </a:r>
            <a:r>
              <a:rPr lang="de-DE" dirty="0" err="1"/>
              <a:t>Diversity</a:t>
            </a:r>
            <a:r>
              <a:rPr lang="de-DE" dirty="0"/>
              <a:t>, Gleichheit und antidiskriminierender </a:t>
            </a:r>
            <a:r>
              <a:rPr lang="de-DE" dirty="0" smtClean="0"/>
              <a:t>Arbeit. </a:t>
            </a:r>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300730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Sichtbarkeit und Wertschätzung der Vielfalt</a:t>
            </a:r>
            <a:endParaRPr lang="de-DE"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788529"/>
            <a:ext cx="7850832" cy="4463752"/>
          </a:xfrm>
        </p:spPr>
      </p:pic>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412155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2. Effektive und Wertschätzende Kommunikation </a:t>
            </a:r>
            <a:endParaRPr lang="de-DE" b="1" dirty="0"/>
          </a:p>
        </p:txBody>
      </p:sp>
      <p:sp>
        <p:nvSpPr>
          <p:cNvPr id="3" name="Inhaltsplatzhalter 2"/>
          <p:cNvSpPr>
            <a:spLocks noGrp="1"/>
          </p:cNvSpPr>
          <p:nvPr>
            <p:ph idx="1"/>
          </p:nvPr>
        </p:nvSpPr>
        <p:spPr/>
        <p:txBody>
          <a:bodyPr>
            <a:normAutofit fontScale="92500" lnSpcReduction="20000"/>
          </a:bodyPr>
          <a:lstStyle/>
          <a:p>
            <a:r>
              <a:rPr lang="de-DE" dirty="0" smtClean="0"/>
              <a:t>Eine </a:t>
            </a:r>
            <a:r>
              <a:rPr lang="de-DE" dirty="0"/>
              <a:t>Willkommensatmosphäre mit zugänglichem Personal unterstützt eine effektive Kommunikation</a:t>
            </a:r>
          </a:p>
          <a:p>
            <a:r>
              <a:rPr lang="de-DE" dirty="0"/>
              <a:t>Effektive Kommunikation meint, dass Informationen, Wissen und Erfahrungen zwischen Fachkräften und Eltern in </a:t>
            </a:r>
            <a:r>
              <a:rPr lang="de-DE" b="1" dirty="0"/>
              <a:t>beide Richtungen </a:t>
            </a:r>
            <a:r>
              <a:rPr lang="de-DE" dirty="0"/>
              <a:t>fließen.</a:t>
            </a:r>
          </a:p>
          <a:p>
            <a:r>
              <a:rPr lang="de-DE" dirty="0"/>
              <a:t>Jegliche Form der Kommunikation ist wichtig, </a:t>
            </a:r>
            <a:r>
              <a:rPr lang="de-DE" dirty="0" smtClean="0"/>
              <a:t>inklusive der </a:t>
            </a:r>
            <a:r>
              <a:rPr lang="de-DE" dirty="0"/>
              <a:t>Gesten und Mimik, der Körperhaltung. Taten </a:t>
            </a:r>
            <a:r>
              <a:rPr lang="de-DE" dirty="0" smtClean="0"/>
              <a:t>zählen mehr</a:t>
            </a:r>
            <a:r>
              <a:rPr lang="de-DE" dirty="0" smtClean="0"/>
              <a:t> </a:t>
            </a:r>
            <a:r>
              <a:rPr lang="de-DE" dirty="0"/>
              <a:t>als </a:t>
            </a:r>
            <a:r>
              <a:rPr lang="de-DE" dirty="0" smtClean="0"/>
              <a:t>Worte. Nutzung der </a:t>
            </a:r>
            <a:r>
              <a:rPr lang="de-DE" dirty="0" smtClean="0"/>
              <a:t>vielfältigen medialen </a:t>
            </a:r>
            <a:r>
              <a:rPr lang="de-DE" dirty="0" smtClean="0"/>
              <a:t>Möglichkeiten.</a:t>
            </a:r>
            <a:endParaRPr lang="de-DE" dirty="0"/>
          </a:p>
          <a:p>
            <a:r>
              <a:rPr lang="de-DE" dirty="0"/>
              <a:t>Plakate, Bilder oder Ressourcen, die die positive Haltung gegenüber der Vielfalt der Familienkulturen zum Ausdruck bringen, helfen den Kindern und Familien sich wiederzufinden und sich wertgeschätzt zu fühlen.</a:t>
            </a:r>
          </a:p>
          <a:p>
            <a:pPr marL="0" indent="0">
              <a:buNone/>
            </a:pPr>
            <a:r>
              <a:rPr lang="de-DE" b="1" dirty="0"/>
              <a:t> </a:t>
            </a:r>
            <a:endParaRPr lang="de-DE" dirty="0"/>
          </a:p>
          <a:p>
            <a:endParaRPr lang="de-DE" dirty="0"/>
          </a:p>
        </p:txBody>
      </p:sp>
      <p:sp>
        <p:nvSpPr>
          <p:cNvPr id="4" name="Fußzeilenplatzhalter 3"/>
          <p:cNvSpPr>
            <a:spLocks noGrp="1"/>
          </p:cNvSpPr>
          <p:nvPr>
            <p:ph type="ftr" sz="quarter" idx="11"/>
          </p:nvPr>
        </p:nvSpPr>
        <p:spPr/>
        <p:txBody>
          <a:bodyPr/>
          <a:lstStyle/>
          <a:p>
            <a:r>
              <a:rPr lang="de-DE" smtClean="0"/>
              <a:t>Bildungsnetzwerk Südliche Friedrichstadt März 2024</a:t>
            </a:r>
            <a:endParaRPr lang="de-DE"/>
          </a:p>
        </p:txBody>
      </p:sp>
    </p:spTree>
    <p:extLst>
      <p:ext uri="{BB962C8B-B14F-4D97-AF65-F5344CB8AC3E}">
        <p14:creationId xmlns:p14="http://schemas.microsoft.com/office/powerpoint/2010/main" val="887828236"/>
      </p:ext>
    </p:extLst>
  </p:cSld>
  <p:clrMapOvr>
    <a:masterClrMapping/>
  </p:clrMapOvr>
</p:sld>
</file>

<file path=ppt/theme/theme1.xml><?xml version="1.0" encoding="utf-8"?>
<a:theme xmlns:a="http://schemas.openxmlformats.org/drawingml/2006/main" name="Fetzen">
  <a:themeElements>
    <a:clrScheme name="Fetze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1172</Words>
  <Application>Microsoft Office PowerPoint</Application>
  <PresentationFormat>Bildschirmpräsentation (4:3)</PresentationFormat>
  <Paragraphs>98</Paragraphs>
  <Slides>23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Calibri</vt:lpstr>
      <vt:lpstr>Century Gothic</vt:lpstr>
      <vt:lpstr>Wingdings 3</vt:lpstr>
      <vt:lpstr>Fetzen</vt:lpstr>
      <vt:lpstr>Der Ethische Code- ein Baustein des Early Excellence Ansatzes</vt:lpstr>
      <vt:lpstr>Entstehung des Ethischen Codes</vt:lpstr>
      <vt:lpstr>Der Ethische Code</vt:lpstr>
      <vt:lpstr>Ziel der Etablierung eines Ethischen Codes</vt:lpstr>
      <vt:lpstr>Grundhaltung: Eltern sind die ersten und dauerhaftesten Bildner*innen ihrer Kinder</vt:lpstr>
      <vt:lpstr>Wie kommt der ethische Code in der pädagogischen Praxis zum Ausdruck?</vt:lpstr>
      <vt:lpstr>1.Respektieren von Vielfalt </vt:lpstr>
      <vt:lpstr>Sichtbarkeit und Wertschätzung der Vielfalt</vt:lpstr>
      <vt:lpstr>2. Effektive und Wertschätzende Kommunikation </vt:lpstr>
      <vt:lpstr>Effektive Kommunikation –  Beispiel – Die Infotasche</vt:lpstr>
      <vt:lpstr>Alltagskommunikation – Infos über kleine Bilder, Lerndokumente der Kinder</vt:lpstr>
      <vt:lpstr>3.Gemeinsam lernen -gemeinsames Verständnis</vt:lpstr>
      <vt:lpstr>Was und wie wird gelernt? Bildung wird sichtbar gemacht.</vt:lpstr>
      <vt:lpstr>4. Gelingende Ansprache und Einbeziehung der Eltern</vt:lpstr>
      <vt:lpstr>Sichtbarkeit der eigenen Sprache</vt:lpstr>
      <vt:lpstr>Alltagsintegrierte Sprachbildung</vt:lpstr>
      <vt:lpstr>5. wechselseitiger Austausch zwischen Eltern und Fachkräften </vt:lpstr>
      <vt:lpstr>Gelegenheiten für den Austausch schaffen</vt:lpstr>
      <vt:lpstr>Bildungs- und Lerngeschichte veröffentlichen</vt:lpstr>
      <vt:lpstr>Elternstimmen sichtbar machen- gegenseitige Wertschätzung</vt:lpstr>
      <vt:lpstr>6.Herausforderungen und Dilemmata</vt:lpstr>
      <vt:lpstr>Mit Vätern ins Gespräch kommen</vt:lpstr>
      <vt:lpstr>Fragen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fku02029</dc:creator>
  <cp:lastModifiedBy>Hunold, Jana</cp:lastModifiedBy>
  <cp:revision>50</cp:revision>
  <dcterms:created xsi:type="dcterms:W3CDTF">2020-03-06T08:34:37Z</dcterms:created>
  <dcterms:modified xsi:type="dcterms:W3CDTF">2024-03-11T13:04:30Z</dcterms:modified>
</cp:coreProperties>
</file>