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45"/>
  </p:notesMasterIdLst>
  <p:handoutMasterIdLst>
    <p:handoutMasterId r:id="rId46"/>
  </p:handoutMasterIdLst>
  <p:sldIdLst>
    <p:sldId id="279" r:id="rId2"/>
    <p:sldId id="349" r:id="rId3"/>
    <p:sldId id="291" r:id="rId4"/>
    <p:sldId id="342" r:id="rId5"/>
    <p:sldId id="290" r:id="rId6"/>
    <p:sldId id="343" r:id="rId7"/>
    <p:sldId id="344" r:id="rId8"/>
    <p:sldId id="345" r:id="rId9"/>
    <p:sldId id="321" r:id="rId10"/>
    <p:sldId id="346" r:id="rId11"/>
    <p:sldId id="347" r:id="rId12"/>
    <p:sldId id="348" r:id="rId13"/>
    <p:sldId id="301" r:id="rId14"/>
    <p:sldId id="302"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59" r:id="rId33"/>
    <p:sldId id="351" r:id="rId34"/>
    <p:sldId id="357" r:id="rId35"/>
    <p:sldId id="358" r:id="rId36"/>
    <p:sldId id="350" r:id="rId37"/>
    <p:sldId id="352" r:id="rId38"/>
    <p:sldId id="353" r:id="rId39"/>
    <p:sldId id="354" r:id="rId40"/>
    <p:sldId id="355" r:id="rId41"/>
    <p:sldId id="356" r:id="rId42"/>
    <p:sldId id="323" r:id="rId43"/>
    <p:sldId id="300" r:id="rId44"/>
  </p:sldIdLst>
  <p:sldSz cx="9144000" cy="6858000" type="screen4x3"/>
  <p:notesSz cx="6797675" cy="98567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p15:clr>
            <a:srgbClr val="A4A3A4"/>
          </p15:clr>
        </p15:guide>
        <p15:guide id="2" orient="horz" pos="2069">
          <p15:clr>
            <a:srgbClr val="A4A3A4"/>
          </p15:clr>
        </p15:guide>
        <p15:guide id="3" orient="horz" pos="1117">
          <p15:clr>
            <a:srgbClr val="A4A3A4"/>
          </p15:clr>
        </p15:guide>
        <p15:guide id="4" orient="horz" pos="119">
          <p15:clr>
            <a:srgbClr val="A4A3A4"/>
          </p15:clr>
        </p15:guide>
        <p15:guide id="5" orient="horz" pos="663">
          <p15:clr>
            <a:srgbClr val="A4A3A4"/>
          </p15:clr>
        </p15:guide>
        <p15:guide id="6" pos="2880">
          <p15:clr>
            <a:srgbClr val="A4A3A4"/>
          </p15:clr>
        </p15:guide>
        <p15:guide id="7" pos="113">
          <p15:clr>
            <a:srgbClr val="A4A3A4"/>
          </p15:clr>
        </p15:guide>
        <p15:guide id="8" pos="5647">
          <p15:clr>
            <a:srgbClr val="A4A3A4"/>
          </p15:clr>
        </p15:guide>
        <p15:guide id="9" pos="4785">
          <p15:clr>
            <a:srgbClr val="A4A3A4"/>
          </p15:clr>
        </p15:guide>
        <p15:guide id="10" pos="41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95" autoAdjust="0"/>
  </p:normalViewPr>
  <p:slideViewPr>
    <p:cSldViewPr showGuides="1">
      <p:cViewPr varScale="1">
        <p:scale>
          <a:sx n="135" d="100"/>
          <a:sy n="135" d="100"/>
        </p:scale>
        <p:origin x="924" y="126"/>
      </p:cViewPr>
      <p:guideLst>
        <p:guide orient="horz" pos="4201"/>
        <p:guide orient="horz" pos="2069"/>
        <p:guide orient="horz" pos="1117"/>
        <p:guide orient="horz" pos="119"/>
        <p:guide orient="horz" pos="663"/>
        <p:guide pos="2880"/>
        <p:guide pos="113"/>
        <p:guide pos="5647"/>
        <p:guide pos="4785"/>
        <p:guide pos="415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2839"/>
          </a:xfrm>
          <a:prstGeom prst="rect">
            <a:avLst/>
          </a:prstGeom>
        </p:spPr>
        <p:txBody>
          <a:bodyPr vert="horz" lIns="95156" tIns="47578" rIns="95156" bIns="47578" rtlCol="0"/>
          <a:lstStyle>
            <a:lvl1pPr algn="l">
              <a:defRPr sz="1300"/>
            </a:lvl1pPr>
          </a:lstStyle>
          <a:p>
            <a:endParaRPr lang="de-DE"/>
          </a:p>
        </p:txBody>
      </p:sp>
      <p:sp>
        <p:nvSpPr>
          <p:cNvPr id="3" name="Datumsplatzhalter 2"/>
          <p:cNvSpPr>
            <a:spLocks noGrp="1"/>
          </p:cNvSpPr>
          <p:nvPr>
            <p:ph type="dt" sz="quarter" idx="1"/>
          </p:nvPr>
        </p:nvSpPr>
        <p:spPr>
          <a:xfrm>
            <a:off x="3850443" y="0"/>
            <a:ext cx="2945659" cy="492839"/>
          </a:xfrm>
          <a:prstGeom prst="rect">
            <a:avLst/>
          </a:prstGeom>
        </p:spPr>
        <p:txBody>
          <a:bodyPr vert="horz" lIns="95156" tIns="47578" rIns="95156" bIns="47578" rtlCol="0"/>
          <a:lstStyle>
            <a:lvl1pPr algn="r">
              <a:defRPr sz="1300"/>
            </a:lvl1pPr>
          </a:lstStyle>
          <a:p>
            <a:fld id="{5E0EA87A-C736-40C0-A9E4-4EBEC72CC2A1}" type="datetimeFigureOut">
              <a:rPr lang="de-DE" smtClean="0"/>
              <a:t>21.10.2019</a:t>
            </a:fld>
            <a:endParaRPr lang="de-DE"/>
          </a:p>
        </p:txBody>
      </p:sp>
      <p:sp>
        <p:nvSpPr>
          <p:cNvPr id="4" name="Fußzeilenplatzhalter 3"/>
          <p:cNvSpPr>
            <a:spLocks noGrp="1"/>
          </p:cNvSpPr>
          <p:nvPr>
            <p:ph type="ftr" sz="quarter" idx="2"/>
          </p:nvPr>
        </p:nvSpPr>
        <p:spPr>
          <a:xfrm>
            <a:off x="0" y="9362238"/>
            <a:ext cx="2945659" cy="492839"/>
          </a:xfrm>
          <a:prstGeom prst="rect">
            <a:avLst/>
          </a:prstGeom>
        </p:spPr>
        <p:txBody>
          <a:bodyPr vert="horz" lIns="95156" tIns="47578" rIns="95156" bIns="47578" rtlCol="0" anchor="b"/>
          <a:lstStyle>
            <a:lvl1pPr algn="l">
              <a:defRPr sz="1300"/>
            </a:lvl1pPr>
          </a:lstStyle>
          <a:p>
            <a:endParaRPr lang="de-DE"/>
          </a:p>
        </p:txBody>
      </p:sp>
      <p:sp>
        <p:nvSpPr>
          <p:cNvPr id="5" name="Foliennummernplatzhalter 4"/>
          <p:cNvSpPr>
            <a:spLocks noGrp="1"/>
          </p:cNvSpPr>
          <p:nvPr>
            <p:ph type="sldNum" sz="quarter" idx="3"/>
          </p:nvPr>
        </p:nvSpPr>
        <p:spPr>
          <a:xfrm>
            <a:off x="3850443" y="9362238"/>
            <a:ext cx="2945659" cy="492839"/>
          </a:xfrm>
          <a:prstGeom prst="rect">
            <a:avLst/>
          </a:prstGeom>
        </p:spPr>
        <p:txBody>
          <a:bodyPr vert="horz" lIns="95156" tIns="47578" rIns="95156" bIns="47578" rtlCol="0" anchor="b"/>
          <a:lstStyle>
            <a:lvl1pPr algn="r">
              <a:defRPr sz="1300"/>
            </a:lvl1pPr>
          </a:lstStyle>
          <a:p>
            <a:fld id="{A32E3E1F-398F-4591-BF32-7CF72540C46A}" type="slidenum">
              <a:rPr lang="de-DE" smtClean="0"/>
              <a:t>‹Nr.›</a:t>
            </a:fld>
            <a:endParaRPr lang="de-DE"/>
          </a:p>
        </p:txBody>
      </p:sp>
    </p:spTree>
    <p:extLst>
      <p:ext uri="{BB962C8B-B14F-4D97-AF65-F5344CB8AC3E}">
        <p14:creationId xmlns:p14="http://schemas.microsoft.com/office/powerpoint/2010/main" val="2429676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2839"/>
          </a:xfrm>
          <a:prstGeom prst="rect">
            <a:avLst/>
          </a:prstGeom>
        </p:spPr>
        <p:txBody>
          <a:bodyPr vert="horz" lIns="95156" tIns="47578" rIns="95156" bIns="47578" rtlCol="0"/>
          <a:lstStyle>
            <a:lvl1pPr algn="l">
              <a:defRPr sz="1300"/>
            </a:lvl1pPr>
          </a:lstStyle>
          <a:p>
            <a:endParaRPr lang="de-DE"/>
          </a:p>
        </p:txBody>
      </p:sp>
      <p:sp>
        <p:nvSpPr>
          <p:cNvPr id="3" name="Datumsplatzhalter 2"/>
          <p:cNvSpPr>
            <a:spLocks noGrp="1"/>
          </p:cNvSpPr>
          <p:nvPr>
            <p:ph type="dt" idx="1"/>
          </p:nvPr>
        </p:nvSpPr>
        <p:spPr>
          <a:xfrm>
            <a:off x="3850443" y="0"/>
            <a:ext cx="2945659" cy="492839"/>
          </a:xfrm>
          <a:prstGeom prst="rect">
            <a:avLst/>
          </a:prstGeom>
        </p:spPr>
        <p:txBody>
          <a:bodyPr vert="horz" lIns="95156" tIns="47578" rIns="95156" bIns="47578" rtlCol="0"/>
          <a:lstStyle>
            <a:lvl1pPr algn="r">
              <a:defRPr sz="1300"/>
            </a:lvl1pPr>
          </a:lstStyle>
          <a:p>
            <a:fld id="{A5B775C6-500C-4E07-AE7A-4F9944731D15}" type="datetimeFigureOut">
              <a:rPr lang="de-DE" smtClean="0"/>
              <a:pPr/>
              <a:t>21.10.2019</a:t>
            </a:fld>
            <a:endParaRPr lang="de-DE"/>
          </a:p>
        </p:txBody>
      </p:sp>
      <p:sp>
        <p:nvSpPr>
          <p:cNvPr id="4" name="Folienbildplatzhalter 3"/>
          <p:cNvSpPr>
            <a:spLocks noGrp="1" noRot="1" noChangeAspect="1"/>
          </p:cNvSpPr>
          <p:nvPr>
            <p:ph type="sldImg" idx="2"/>
          </p:nvPr>
        </p:nvSpPr>
        <p:spPr>
          <a:xfrm>
            <a:off x="933450" y="738188"/>
            <a:ext cx="4930775" cy="3697287"/>
          </a:xfrm>
          <a:prstGeom prst="rect">
            <a:avLst/>
          </a:prstGeom>
          <a:noFill/>
          <a:ln w="12700">
            <a:solidFill>
              <a:prstClr val="black"/>
            </a:solidFill>
          </a:ln>
        </p:spPr>
        <p:txBody>
          <a:bodyPr vert="horz" lIns="95156" tIns="47578" rIns="95156" bIns="47578" rtlCol="0" anchor="ctr"/>
          <a:lstStyle/>
          <a:p>
            <a:endParaRPr lang="de-DE"/>
          </a:p>
        </p:txBody>
      </p:sp>
      <p:sp>
        <p:nvSpPr>
          <p:cNvPr id="5" name="Notizenplatzhalter 4"/>
          <p:cNvSpPr>
            <a:spLocks noGrp="1"/>
          </p:cNvSpPr>
          <p:nvPr>
            <p:ph type="body" sz="quarter" idx="3"/>
          </p:nvPr>
        </p:nvSpPr>
        <p:spPr>
          <a:xfrm>
            <a:off x="679768" y="4681974"/>
            <a:ext cx="5438140" cy="4435555"/>
          </a:xfrm>
          <a:prstGeom prst="rect">
            <a:avLst/>
          </a:prstGeom>
        </p:spPr>
        <p:txBody>
          <a:bodyPr vert="horz" lIns="95156" tIns="47578" rIns="95156" bIns="47578"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62238"/>
            <a:ext cx="2945659" cy="492839"/>
          </a:xfrm>
          <a:prstGeom prst="rect">
            <a:avLst/>
          </a:prstGeom>
        </p:spPr>
        <p:txBody>
          <a:bodyPr vert="horz" lIns="95156" tIns="47578" rIns="95156" bIns="47578"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362238"/>
            <a:ext cx="2945659" cy="492839"/>
          </a:xfrm>
          <a:prstGeom prst="rect">
            <a:avLst/>
          </a:prstGeom>
        </p:spPr>
        <p:txBody>
          <a:bodyPr vert="horz" lIns="95156" tIns="47578" rIns="95156" bIns="47578" rtlCol="0" anchor="b"/>
          <a:lstStyle>
            <a:lvl1pPr algn="r">
              <a:defRPr sz="1300"/>
            </a:lvl1pPr>
          </a:lstStyle>
          <a:p>
            <a:fld id="{FE2CA584-E7DA-402A-A13F-50118FCDFEEF}" type="slidenum">
              <a:rPr lang="de-DE" smtClean="0"/>
              <a:pPr/>
              <a:t>‹Nr.›</a:t>
            </a:fld>
            <a:endParaRPr lang="de-DE"/>
          </a:p>
        </p:txBody>
      </p:sp>
    </p:spTree>
    <p:extLst>
      <p:ext uri="{BB962C8B-B14F-4D97-AF65-F5344CB8AC3E}">
        <p14:creationId xmlns:p14="http://schemas.microsoft.com/office/powerpoint/2010/main" val="13716781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E2CA584-E7DA-402A-A13F-50118FCDFEEF}" type="slidenum">
              <a:rPr lang="de-DE" smtClean="0"/>
              <a:pPr/>
              <a:t>5</a:t>
            </a:fld>
            <a:endParaRPr lang="de-DE"/>
          </a:p>
        </p:txBody>
      </p:sp>
    </p:spTree>
    <p:extLst>
      <p:ext uri="{BB962C8B-B14F-4D97-AF65-F5344CB8AC3E}">
        <p14:creationId xmlns:p14="http://schemas.microsoft.com/office/powerpoint/2010/main" val="315729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E2CA584-E7DA-402A-A13F-50118FCDFEEF}" type="slidenum">
              <a:rPr lang="de-DE" smtClean="0"/>
              <a:pPr/>
              <a:t>43</a:t>
            </a:fld>
            <a:endParaRPr lang="de-DE"/>
          </a:p>
        </p:txBody>
      </p:sp>
    </p:spTree>
    <p:extLst>
      <p:ext uri="{BB962C8B-B14F-4D97-AF65-F5344CB8AC3E}">
        <p14:creationId xmlns:p14="http://schemas.microsoft.com/office/powerpoint/2010/main" val="482423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HD 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1773238"/>
            <a:ext cx="9144000" cy="1512887"/>
          </a:xfrm>
          <a:prstGeom prst="rect">
            <a:avLst/>
          </a:prstGeom>
          <a:solidFill>
            <a:schemeClr val="tx2"/>
          </a:solidFill>
        </p:spPr>
        <p:txBody>
          <a:bodyPr vert="horz" lIns="252000" tIns="72000" rIns="252000" bIns="45720" rtlCol="0" anchor="ctr" anchorCtr="0">
            <a:noAutofit/>
          </a:bodyPr>
          <a:lstStyle>
            <a:lvl1pPr algn="l" defTabSz="914400" rtl="0" eaLnBrk="1" latinLnBrk="0" hangingPunct="1">
              <a:lnSpc>
                <a:spcPct val="100000"/>
              </a:lnSpc>
              <a:spcBef>
                <a:spcPct val="0"/>
              </a:spcBef>
              <a:buNone/>
              <a:defRPr lang="de-DE" sz="3200" kern="1200" baseline="0" dirty="0">
                <a:solidFill>
                  <a:schemeClr val="bg1"/>
                </a:solidFill>
                <a:latin typeface="+mj-lt"/>
                <a:ea typeface="+mj-ea"/>
                <a:cs typeface="+mj-cs"/>
              </a:defRPr>
            </a:lvl1pPr>
          </a:lstStyle>
          <a:p>
            <a:r>
              <a:rPr lang="de-DE" dirty="0"/>
              <a:t>TITELMASTERFORMAT DURCH KLICKEN BEARBEITEN</a:t>
            </a:r>
          </a:p>
        </p:txBody>
      </p:sp>
      <p:sp>
        <p:nvSpPr>
          <p:cNvPr id="3" name="Untertitel 2"/>
          <p:cNvSpPr>
            <a:spLocks noGrp="1"/>
          </p:cNvSpPr>
          <p:nvPr>
            <p:ph type="subTitle" idx="1" hasCustomPrompt="1"/>
          </p:nvPr>
        </p:nvSpPr>
        <p:spPr>
          <a:xfrm>
            <a:off x="179388" y="3284538"/>
            <a:ext cx="7129463" cy="1512000"/>
          </a:xfrm>
          <a:prstGeom prst="rect">
            <a:avLst/>
          </a:prstGeom>
        </p:spPr>
        <p:txBody>
          <a:bodyPr vert="horz" lIns="91440" tIns="108000" rIns="91440" bIns="45720" rtlCol="0">
            <a:noAutofit/>
          </a:bodyPr>
          <a:lstStyle>
            <a:lvl1pPr marL="0" indent="0" algn="l" defTabSz="914400" rtl="0" eaLnBrk="1" latinLnBrk="0" hangingPunct="1">
              <a:lnSpc>
                <a:spcPts val="3600"/>
              </a:lnSpc>
              <a:spcBef>
                <a:spcPct val="20000"/>
              </a:spcBef>
              <a:buFont typeface="Arial" pitchFamily="34" charset="0"/>
              <a:buNone/>
              <a:defRPr lang="de-DE" sz="3200" kern="1200" dirty="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a:xfrm>
            <a:off x="4572000" y="6380758"/>
            <a:ext cx="3024188" cy="288330"/>
          </a:xfrm>
          <a:prstGeom prst="rect">
            <a:avLst/>
          </a:prstGeom>
        </p:spPr>
        <p:txBody>
          <a:bodyPr/>
          <a:lstStyle>
            <a:lvl1pPr algn="r">
              <a:defRPr/>
            </a:lvl1pPr>
          </a:lstStyle>
          <a:p>
            <a:fld id="{AE3ED5A5-73A6-4139-841E-BAC86F3C5C35}" type="datetime1">
              <a:rPr lang="de-DE" smtClean="0"/>
              <a:t>21.10.2019</a:t>
            </a:fld>
            <a:endParaRPr lang="de-DE" dirty="0"/>
          </a:p>
        </p:txBody>
      </p:sp>
      <p:sp>
        <p:nvSpPr>
          <p:cNvPr id="5" name="Fußzeilenplatzhalter 4"/>
          <p:cNvSpPr>
            <a:spLocks noGrp="1"/>
          </p:cNvSpPr>
          <p:nvPr>
            <p:ph type="ftr" sz="quarter" idx="11"/>
          </p:nvPr>
        </p:nvSpPr>
        <p:spPr>
          <a:xfrm>
            <a:off x="179388" y="6381328"/>
            <a:ext cx="4392612" cy="287760"/>
          </a:xfrm>
          <a:prstGeom prst="rect">
            <a:avLst/>
          </a:prstGeom>
        </p:spPr>
        <p:txBody>
          <a:bodyPr/>
          <a:lstStyle/>
          <a:p>
            <a:endParaRPr lang="de-DE"/>
          </a:p>
        </p:txBody>
      </p:sp>
      <p:sp>
        <p:nvSpPr>
          <p:cNvPr id="6" name="Foliennummernplatzhalter 5"/>
          <p:cNvSpPr>
            <a:spLocks noGrp="1"/>
          </p:cNvSpPr>
          <p:nvPr>
            <p:ph type="sldNum" sz="quarter" idx="12"/>
          </p:nvPr>
        </p:nvSpPr>
        <p:spPr>
          <a:xfrm>
            <a:off x="7596188" y="6380758"/>
            <a:ext cx="1368425" cy="288330"/>
          </a:xfrm>
          <a:prstGeom prst="rect">
            <a:avLst/>
          </a:prstGeom>
        </p:spPr>
        <p:txBody>
          <a:bodyPr/>
          <a:lstStyle/>
          <a:p>
            <a:r>
              <a:rPr lang="de-DE" dirty="0"/>
              <a:t>FOLIE </a:t>
            </a:r>
            <a:fld id="{6F346C35-5D54-4188-8BCA-F0AD4793A347}" type="slidenum">
              <a:rPr lang="de-DE" smtClean="0"/>
              <a:pPr/>
              <a:t>‹Nr.›</a:t>
            </a:fld>
            <a:endParaRPr lang="de-DE" dirty="0"/>
          </a:p>
        </p:txBody>
      </p:sp>
      <p:pic>
        <p:nvPicPr>
          <p:cNvPr id="7" name="Picture 2" descr="C:\Users\User\Desktop\hhd_duerr-stiftung\hhd_logos_PNG\hhd_logo_2014_srgb.png"/>
          <p:cNvPicPr>
            <a:picLocks noChangeAspect="1" noChangeArrowheads="1"/>
          </p:cNvPicPr>
          <p:nvPr userDrawn="1"/>
        </p:nvPicPr>
        <p:blipFill>
          <a:blip r:embed="rId2" cstate="print"/>
          <a:srcRect/>
          <a:stretch>
            <a:fillRect/>
          </a:stretch>
        </p:blipFill>
        <p:spPr bwMode="auto">
          <a:xfrm>
            <a:off x="6623471" y="260350"/>
            <a:ext cx="2269704" cy="1080000"/>
          </a:xfrm>
          <a:prstGeom prst="rect">
            <a:avLst/>
          </a:prstGeom>
          <a:noFill/>
        </p:spPr>
      </p:pic>
      <p:pic>
        <p:nvPicPr>
          <p:cNvPr id="8" name="Picture 3" descr="C:\Users\User\Desktop\hhd_duerr-stiftung\hhd_logos_PNG\hhd_logo_bildungsimpuls_srgb.png"/>
          <p:cNvPicPr>
            <a:picLocks noChangeAspect="1" noChangeArrowheads="1"/>
          </p:cNvPicPr>
          <p:nvPr userDrawn="1"/>
        </p:nvPicPr>
        <p:blipFill>
          <a:blip r:embed="rId3" cstate="print"/>
          <a:srcRect/>
          <a:stretch>
            <a:fillRect/>
          </a:stretch>
        </p:blipFill>
        <p:spPr bwMode="auto">
          <a:xfrm>
            <a:off x="250825" y="261075"/>
            <a:ext cx="1702125" cy="1080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hasCustomPrompt="1"/>
          </p:nvPr>
        </p:nvSpPr>
        <p:spPr>
          <a:xfrm>
            <a:off x="457200" y="2060848"/>
            <a:ext cx="8229600" cy="4065315"/>
          </a:xfrm>
          <a:prstGeom prst="rect">
            <a:avLst/>
          </a:prstGeom>
        </p:spPr>
        <p:txBody>
          <a:bodyPr vert="eaVert"/>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2400"/>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2400"/>
            </a:lvl2pPr>
            <a:lvl3pPr marL="177800" marR="0" indent="-177800" algn="l" defTabSz="914400" rtl="0" eaLnBrk="1" fontAlgn="auto" latinLnBrk="0" hangingPunct="1">
              <a:lnSpc>
                <a:spcPct val="100000"/>
              </a:lnSpc>
              <a:spcBef>
                <a:spcPts val="600"/>
              </a:spcBef>
              <a:spcAft>
                <a:spcPts val="0"/>
              </a:spcAft>
              <a:buClrTx/>
              <a:buSzTx/>
              <a:buFont typeface="Arial" pitchFamily="34" charset="0"/>
              <a:buChar char="•"/>
              <a:tabLst/>
              <a:defRPr sz="2400"/>
            </a:lvl3pPr>
            <a:lvl4pPr marL="177800" marR="0" indent="-177800" algn="l" defTabSz="914400" rtl="0" eaLnBrk="1" fontAlgn="auto" latinLnBrk="0" hangingPunct="1">
              <a:lnSpc>
                <a:spcPts val="2400"/>
              </a:lnSpc>
              <a:spcBef>
                <a:spcPts val="600"/>
              </a:spcBef>
              <a:spcAft>
                <a:spcPts val="0"/>
              </a:spcAft>
              <a:buClrTx/>
              <a:buSzTx/>
              <a:buFont typeface="Arial" pitchFamily="34" charset="0"/>
              <a:buChar char="•"/>
              <a:tabLst/>
              <a:defRPr sz="2000"/>
            </a:lvl4pPr>
            <a:lvl5pPr>
              <a:lnSpc>
                <a:spcPct val="100000"/>
              </a:lnSpc>
              <a:defRPr/>
            </a:lvl5pPr>
          </a:lstStyle>
          <a:p>
            <a:pPr marL="0" marR="0" lvl="0" indent="0" algn="l" defTabSz="914400" rtl="0" eaLnBrk="1" fontAlgn="auto" latinLnBrk="0" hangingPunct="1">
              <a:lnSpc>
                <a:spcPts val="2400"/>
              </a:lnSpc>
              <a:spcBef>
                <a:spcPts val="600"/>
              </a:spcBef>
              <a:spcAft>
                <a:spcPts val="0"/>
              </a:spcAft>
              <a:buClrTx/>
              <a:buSzTx/>
              <a:tabLst/>
              <a:defRPr/>
            </a:pPr>
            <a:r>
              <a:rPr lang="de-DE" dirty="0"/>
              <a:t>Textmasterformate durch Klicken bearbeiten, Text </a:t>
            </a:r>
            <a:r>
              <a:rPr lang="de-DE" dirty="0" err="1"/>
              <a:t>master</a:t>
            </a:r>
            <a:r>
              <a:rPr lang="de-DE" dirty="0"/>
              <a:t> </a:t>
            </a:r>
            <a:r>
              <a:rPr lang="de-DE" dirty="0" err="1"/>
              <a:t>formate</a:t>
            </a:r>
            <a:r>
              <a:rPr lang="de-DE" dirty="0"/>
              <a:t> durch Klicken bearbeiten, </a:t>
            </a:r>
          </a:p>
          <a:p>
            <a:pPr marL="0" marR="0" lvl="0" indent="0" algn="l" defTabSz="914400" rtl="0" eaLnBrk="1" fontAlgn="auto" latinLnBrk="0" hangingPunct="1">
              <a:lnSpc>
                <a:spcPts val="2400"/>
              </a:lnSpc>
              <a:spcBef>
                <a:spcPts val="600"/>
              </a:spcBef>
              <a:spcAft>
                <a:spcPts val="0"/>
              </a:spcAft>
              <a:buClrTx/>
              <a:buSzTx/>
              <a:buFont typeface="Arial" pitchFamily="34" charset="0"/>
              <a:buNone/>
              <a:tabLst/>
              <a:defRPr/>
            </a:pPr>
            <a:r>
              <a:rPr lang="de-DE" dirty="0"/>
              <a:t>Text </a:t>
            </a:r>
            <a:r>
              <a:rPr lang="de-DE" dirty="0" err="1"/>
              <a:t>master</a:t>
            </a:r>
            <a:r>
              <a:rPr lang="de-DE" dirty="0"/>
              <a:t> </a:t>
            </a:r>
            <a:r>
              <a:rPr lang="de-DE" dirty="0" err="1"/>
              <a:t>formate</a:t>
            </a:r>
            <a:r>
              <a:rPr lang="de-DE" dirty="0"/>
              <a:t> durch Klicken bearbeiten</a:t>
            </a:r>
          </a:p>
          <a:p>
            <a:pPr lvl="1"/>
            <a:r>
              <a:rPr lang="de-DE" dirty="0"/>
              <a:t>ZWEITE EBENE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a:t>
            </a:r>
          </a:p>
          <a:p>
            <a:pPr lvl="2"/>
            <a:r>
              <a:rPr lang="de-DE" dirty="0"/>
              <a:t>Dritte Ebene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a:t>
            </a:r>
          </a:p>
          <a:p>
            <a:pPr lvl="4"/>
            <a:r>
              <a:rPr lang="de-DE" dirty="0"/>
              <a:t>Vierte Ebene Text </a:t>
            </a:r>
            <a:r>
              <a:rPr lang="de-DE" dirty="0" err="1"/>
              <a:t>master</a:t>
            </a:r>
            <a:r>
              <a:rPr lang="de-DE" dirty="0"/>
              <a:t> </a:t>
            </a:r>
            <a:r>
              <a:rPr lang="de-DE" dirty="0" err="1"/>
              <a:t>formate</a:t>
            </a:r>
            <a:r>
              <a:rPr lang="de-DE" dirty="0"/>
              <a:t> durch Klicken bearbeiten Textmaster </a:t>
            </a:r>
            <a:r>
              <a:rPr lang="de-DE" dirty="0" err="1"/>
              <a:t>formate</a:t>
            </a:r>
            <a:r>
              <a:rPr lang="de-DE" dirty="0"/>
              <a:t> durch Klicken bearbeiten </a:t>
            </a:r>
          </a:p>
          <a:p>
            <a:pPr lvl="4"/>
            <a:r>
              <a:rPr lang="de-DE" dirty="0"/>
              <a:t>Fünfte Ebene</a:t>
            </a:r>
          </a:p>
        </p:txBody>
      </p:sp>
      <p:sp>
        <p:nvSpPr>
          <p:cNvPr id="7" name="Datumsplatzhalter 3"/>
          <p:cNvSpPr>
            <a:spLocks noGrp="1"/>
          </p:cNvSpPr>
          <p:nvPr>
            <p:ph type="dt" sz="half" idx="10"/>
          </p:nvPr>
        </p:nvSpPr>
        <p:spPr>
          <a:xfrm>
            <a:off x="4572000" y="6380758"/>
            <a:ext cx="3024188" cy="288330"/>
          </a:xfrm>
          <a:prstGeom prst="rect">
            <a:avLst/>
          </a:prstGeom>
        </p:spPr>
        <p:txBody>
          <a:bodyPr/>
          <a:lstStyle>
            <a:lvl1pPr algn="r">
              <a:defRPr/>
            </a:lvl1pPr>
          </a:lstStyle>
          <a:p>
            <a:fld id="{88A152F1-21CB-44BF-AD38-6C60B09F53A5}" type="datetime1">
              <a:rPr lang="de-DE" smtClean="0"/>
              <a:t>21.10.2019</a:t>
            </a:fld>
            <a:endParaRPr lang="de-DE" dirty="0"/>
          </a:p>
        </p:txBody>
      </p:sp>
      <p:sp>
        <p:nvSpPr>
          <p:cNvPr id="8" name="Fußzeilenplatzhalter 4"/>
          <p:cNvSpPr>
            <a:spLocks noGrp="1"/>
          </p:cNvSpPr>
          <p:nvPr>
            <p:ph type="ftr" sz="quarter" idx="11"/>
          </p:nvPr>
        </p:nvSpPr>
        <p:spPr>
          <a:xfrm>
            <a:off x="220028" y="6380758"/>
            <a:ext cx="4321175" cy="288330"/>
          </a:xfrm>
          <a:prstGeom prst="rect">
            <a:avLst/>
          </a:prstGeom>
        </p:spPr>
        <p:txBody>
          <a:bodyPr/>
          <a:lstStyle/>
          <a:p>
            <a:endParaRPr lang="de-DE" dirty="0"/>
          </a:p>
        </p:txBody>
      </p:sp>
      <p:sp>
        <p:nvSpPr>
          <p:cNvPr id="9" name="Foliennummernplatzhalter 5"/>
          <p:cNvSpPr>
            <a:spLocks noGrp="1"/>
          </p:cNvSpPr>
          <p:nvPr>
            <p:ph type="sldNum" sz="quarter" idx="12"/>
          </p:nvPr>
        </p:nvSpPr>
        <p:spPr>
          <a:xfrm>
            <a:off x="7596188" y="6380758"/>
            <a:ext cx="1368425" cy="288330"/>
          </a:xfrm>
          <a:prstGeom prst="rect">
            <a:avLst/>
          </a:prstGeom>
        </p:spPr>
        <p:txBody>
          <a:bodyPr/>
          <a:lstStyle/>
          <a:p>
            <a:r>
              <a:rPr lang="de-DE" dirty="0"/>
              <a:t>FOLIE </a:t>
            </a:r>
            <a:fld id="{6F346C35-5D54-4188-8BCA-F0AD4793A347}" type="slidenum">
              <a:rPr lang="de-DE" smtClean="0"/>
              <a:pPr/>
              <a:t>‹Nr.›</a:t>
            </a:fld>
            <a:endParaRPr lang="de-DE" dirty="0"/>
          </a:p>
        </p:txBody>
      </p:sp>
      <p:pic>
        <p:nvPicPr>
          <p:cNvPr id="13" name="Picture 2" descr="C:\Users\User\Desktop\hhd_duerr-stiftung\hhd_logos_PNG\hhd_logo_2014_srgb.png"/>
          <p:cNvPicPr>
            <a:picLocks noChangeAspect="1" noChangeArrowheads="1"/>
          </p:cNvPicPr>
          <p:nvPr userDrawn="1"/>
        </p:nvPicPr>
        <p:blipFill>
          <a:blip r:embed="rId2" cstate="print"/>
          <a:srcRect/>
          <a:stretch>
            <a:fillRect/>
          </a:stretch>
        </p:blipFill>
        <p:spPr bwMode="auto">
          <a:xfrm>
            <a:off x="7595766" y="188913"/>
            <a:ext cx="1368847" cy="651343"/>
          </a:xfrm>
          <a:prstGeom prst="rect">
            <a:avLst/>
          </a:prstGeom>
          <a:noFill/>
        </p:spPr>
      </p:pic>
      <p:pic>
        <p:nvPicPr>
          <p:cNvPr id="14" name="Picture 3" descr="C:\Users\User\Desktop\hhd_duerr-stiftung\hhd_logos_PNG\hhd_logo_bildungsimpuls_srgb.png"/>
          <p:cNvPicPr>
            <a:picLocks noChangeAspect="1" noChangeArrowheads="1"/>
          </p:cNvPicPr>
          <p:nvPr userDrawn="1"/>
        </p:nvPicPr>
        <p:blipFill>
          <a:blip r:embed="rId3" cstate="print"/>
          <a:srcRect/>
          <a:stretch>
            <a:fillRect/>
          </a:stretch>
        </p:blipFill>
        <p:spPr bwMode="auto">
          <a:xfrm>
            <a:off x="323528" y="261075"/>
            <a:ext cx="1135345" cy="720378"/>
          </a:xfrm>
          <a:prstGeom prst="rect">
            <a:avLst/>
          </a:prstGeom>
          <a:noFill/>
        </p:spPr>
      </p:pic>
      <p:sp>
        <p:nvSpPr>
          <p:cNvPr id="15" name="Titel 1"/>
          <p:cNvSpPr>
            <a:spLocks noGrp="1"/>
          </p:cNvSpPr>
          <p:nvPr>
            <p:ph type="title" hasCustomPrompt="1"/>
          </p:nvPr>
        </p:nvSpPr>
        <p:spPr>
          <a:xfrm>
            <a:off x="0" y="1052736"/>
            <a:ext cx="9144000" cy="936104"/>
          </a:xfrm>
          <a:prstGeom prst="rect">
            <a:avLst/>
          </a:prstGeom>
          <a:solidFill>
            <a:schemeClr val="tx2"/>
          </a:solidFill>
        </p:spPr>
        <p:txBody>
          <a:bodyPr vert="horz" lIns="252000" tIns="108000" rIns="252000" bIns="108000" rtlCol="0" anchor="ctr" anchorCtr="0">
            <a:noAutofit/>
          </a:bodyPr>
          <a:lstStyle>
            <a:lvl1pPr algn="l" defTabSz="914400" rtl="0" eaLnBrk="1" latinLnBrk="0" hangingPunct="1">
              <a:lnSpc>
                <a:spcPct val="100000"/>
              </a:lnSpc>
              <a:spcBef>
                <a:spcPct val="0"/>
              </a:spcBef>
              <a:buNone/>
              <a:defRPr lang="de-DE" sz="3200" kern="1200" baseline="0" dirty="0">
                <a:solidFill>
                  <a:schemeClr val="bg1"/>
                </a:solidFill>
                <a:latin typeface="+mj-lt"/>
                <a:ea typeface="+mj-ea"/>
                <a:cs typeface="+mj-cs"/>
              </a:defRPr>
            </a:lvl1pPr>
          </a:lstStyle>
          <a:p>
            <a:r>
              <a:rPr lang="de-DE" dirty="0"/>
              <a:t>TITELMASTERFORMAT DURCH KLICKEN BEARBEITEN</a:t>
            </a:r>
          </a:p>
        </p:txBody>
      </p:sp>
    </p:spTree>
    <p:extLst>
      <p:ext uri="{BB962C8B-B14F-4D97-AF65-F5344CB8AC3E}">
        <p14:creationId xmlns:p14="http://schemas.microsoft.com/office/powerpoint/2010/main" val="400818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3" name="Vertikaler Textplatzhalter 2"/>
          <p:cNvSpPr>
            <a:spLocks noGrp="1"/>
          </p:cNvSpPr>
          <p:nvPr>
            <p:ph type="body" orient="vert" idx="1" hasCustomPrompt="1"/>
          </p:nvPr>
        </p:nvSpPr>
        <p:spPr>
          <a:xfrm>
            <a:off x="457200" y="274638"/>
            <a:ext cx="5915000" cy="5851525"/>
          </a:xfrm>
          <a:prstGeom prst="rect">
            <a:avLst/>
          </a:prstGeom>
        </p:spPr>
        <p:txBody>
          <a:bodyPr vert="eaVert"/>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2pPr>
            <a:lvl3pPr marL="177800" marR="0" indent="-177800" algn="l" defTabSz="914400" rtl="0" eaLnBrk="1" fontAlgn="auto" latinLnBrk="0" hangingPunct="1">
              <a:lnSpc>
                <a:spcPct val="100000"/>
              </a:lnSpc>
              <a:spcBef>
                <a:spcPts val="600"/>
              </a:spcBef>
              <a:spcAft>
                <a:spcPts val="0"/>
              </a:spcAft>
              <a:buClrTx/>
              <a:buSzTx/>
              <a:buFont typeface="Arial" pitchFamily="34" charset="0"/>
              <a:buChar char="•"/>
              <a:tabLst/>
              <a:defRPr/>
            </a:lvl3pPr>
            <a:lvl4pPr marL="177800" marR="0" indent="-177800" algn="l" defTabSz="914400" rtl="0" eaLnBrk="1" fontAlgn="auto" latinLnBrk="0" hangingPunct="1">
              <a:lnSpc>
                <a:spcPts val="2400"/>
              </a:lnSpc>
              <a:spcBef>
                <a:spcPts val="600"/>
              </a:spcBef>
              <a:spcAft>
                <a:spcPts val="0"/>
              </a:spcAft>
              <a:buClrTx/>
              <a:buSzTx/>
              <a:buFont typeface="Arial" pitchFamily="34" charset="0"/>
              <a:buChar char="•"/>
              <a:tabLst/>
              <a:defRPr/>
            </a:lvl4pPr>
            <a:lvl5pPr>
              <a:lnSpc>
                <a:spcPct val="100000"/>
              </a:lnSpc>
              <a:defRPr/>
            </a:lvl5pPr>
          </a:lstStyle>
          <a:p>
            <a:pPr marL="0" marR="0" lvl="0" indent="0" algn="l" defTabSz="914400" rtl="0" eaLnBrk="1" fontAlgn="auto" latinLnBrk="0" hangingPunct="1">
              <a:lnSpc>
                <a:spcPts val="2400"/>
              </a:lnSpc>
              <a:spcBef>
                <a:spcPts val="600"/>
              </a:spcBef>
              <a:spcAft>
                <a:spcPts val="0"/>
              </a:spcAft>
              <a:buClrTx/>
              <a:buSzTx/>
              <a:tabLst/>
              <a:defRPr/>
            </a:pPr>
            <a:r>
              <a:rPr lang="de-DE" dirty="0"/>
              <a:t>Textmasterformate durch Klicken bearbeiten, Text </a:t>
            </a:r>
            <a:r>
              <a:rPr lang="de-DE" dirty="0" err="1"/>
              <a:t>master</a:t>
            </a:r>
            <a:r>
              <a:rPr lang="de-DE" dirty="0"/>
              <a:t> </a:t>
            </a:r>
            <a:r>
              <a:rPr lang="de-DE" dirty="0" err="1"/>
              <a:t>formate</a:t>
            </a:r>
            <a:r>
              <a:rPr lang="de-DE" dirty="0"/>
              <a:t> durch Klicken bearbeiten, </a:t>
            </a:r>
          </a:p>
          <a:p>
            <a:pPr marL="0" marR="0" lvl="0" indent="0" algn="l" defTabSz="914400" rtl="0" eaLnBrk="1" fontAlgn="auto" latinLnBrk="0" hangingPunct="1">
              <a:lnSpc>
                <a:spcPts val="2400"/>
              </a:lnSpc>
              <a:spcBef>
                <a:spcPts val="600"/>
              </a:spcBef>
              <a:spcAft>
                <a:spcPts val="0"/>
              </a:spcAft>
              <a:buClrTx/>
              <a:buSzTx/>
              <a:buFont typeface="Arial" pitchFamily="34" charset="0"/>
              <a:buNone/>
              <a:tabLst/>
              <a:defRPr/>
            </a:pPr>
            <a:r>
              <a:rPr lang="de-DE" dirty="0"/>
              <a:t>Text </a:t>
            </a:r>
            <a:r>
              <a:rPr lang="de-DE" dirty="0" err="1"/>
              <a:t>master</a:t>
            </a:r>
            <a:r>
              <a:rPr lang="de-DE" dirty="0"/>
              <a:t> </a:t>
            </a:r>
            <a:r>
              <a:rPr lang="de-DE" dirty="0" err="1"/>
              <a:t>formate</a:t>
            </a:r>
            <a:r>
              <a:rPr lang="de-DE" dirty="0"/>
              <a:t> durch Klicken bearbeiten</a:t>
            </a:r>
          </a:p>
          <a:p>
            <a:pPr lvl="1"/>
            <a:r>
              <a:rPr lang="de-DE" dirty="0"/>
              <a:t>ZWEITE EBENE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a:t>
            </a:r>
          </a:p>
          <a:p>
            <a:pPr lvl="2"/>
            <a:r>
              <a:rPr lang="de-DE" dirty="0"/>
              <a:t>Dritte Ebene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a:t>
            </a:r>
          </a:p>
          <a:p>
            <a:pPr lvl="4"/>
            <a:r>
              <a:rPr lang="de-DE" dirty="0"/>
              <a:t>Vierte Ebene Text </a:t>
            </a:r>
            <a:r>
              <a:rPr lang="de-DE" dirty="0" err="1"/>
              <a:t>master</a:t>
            </a:r>
            <a:r>
              <a:rPr lang="de-DE" dirty="0"/>
              <a:t> </a:t>
            </a:r>
            <a:r>
              <a:rPr lang="de-DE" dirty="0" err="1"/>
              <a:t>formate</a:t>
            </a:r>
            <a:r>
              <a:rPr lang="de-DE" dirty="0"/>
              <a:t> durch Klicken bearbeiten Textmaster </a:t>
            </a:r>
            <a:r>
              <a:rPr lang="de-DE" dirty="0" err="1"/>
              <a:t>formate</a:t>
            </a:r>
            <a:r>
              <a:rPr lang="de-DE" dirty="0"/>
              <a:t> durch Klicken bearbeiten </a:t>
            </a:r>
          </a:p>
          <a:p>
            <a:pPr lvl="4"/>
            <a:r>
              <a:rPr lang="de-DE" dirty="0"/>
              <a:t>Fünfte Ebene</a:t>
            </a:r>
          </a:p>
        </p:txBody>
      </p:sp>
      <p:sp>
        <p:nvSpPr>
          <p:cNvPr id="7" name="Datumsplatzhalter 3"/>
          <p:cNvSpPr>
            <a:spLocks noGrp="1"/>
          </p:cNvSpPr>
          <p:nvPr>
            <p:ph type="dt" sz="half" idx="10"/>
          </p:nvPr>
        </p:nvSpPr>
        <p:spPr>
          <a:xfrm>
            <a:off x="4572000" y="6380758"/>
            <a:ext cx="3024188" cy="288330"/>
          </a:xfrm>
          <a:prstGeom prst="rect">
            <a:avLst/>
          </a:prstGeom>
        </p:spPr>
        <p:txBody>
          <a:bodyPr/>
          <a:lstStyle>
            <a:lvl1pPr algn="r">
              <a:defRPr/>
            </a:lvl1pPr>
          </a:lstStyle>
          <a:p>
            <a:fld id="{F8C297B4-9756-453A-8481-662472248C6F}" type="datetime1">
              <a:rPr lang="de-DE" smtClean="0"/>
              <a:t>21.10.2019</a:t>
            </a:fld>
            <a:endParaRPr lang="de-DE" dirty="0"/>
          </a:p>
        </p:txBody>
      </p:sp>
      <p:sp>
        <p:nvSpPr>
          <p:cNvPr id="8" name="Fußzeilenplatzhalter 4"/>
          <p:cNvSpPr>
            <a:spLocks noGrp="1"/>
          </p:cNvSpPr>
          <p:nvPr>
            <p:ph type="ftr" sz="quarter" idx="11"/>
          </p:nvPr>
        </p:nvSpPr>
        <p:spPr>
          <a:xfrm>
            <a:off x="220028" y="6380758"/>
            <a:ext cx="4321175" cy="288330"/>
          </a:xfrm>
          <a:prstGeom prst="rect">
            <a:avLst/>
          </a:prstGeom>
        </p:spPr>
        <p:txBody>
          <a:bodyPr/>
          <a:lstStyle/>
          <a:p>
            <a:endParaRPr lang="de-DE" dirty="0"/>
          </a:p>
        </p:txBody>
      </p:sp>
      <p:sp>
        <p:nvSpPr>
          <p:cNvPr id="9" name="Foliennummernplatzhalter 5"/>
          <p:cNvSpPr>
            <a:spLocks noGrp="1"/>
          </p:cNvSpPr>
          <p:nvPr>
            <p:ph type="sldNum" sz="quarter" idx="12"/>
          </p:nvPr>
        </p:nvSpPr>
        <p:spPr>
          <a:xfrm>
            <a:off x="7596188" y="6380758"/>
            <a:ext cx="1368425" cy="288330"/>
          </a:xfrm>
          <a:prstGeom prst="rect">
            <a:avLst/>
          </a:prstGeom>
        </p:spPr>
        <p:txBody>
          <a:bodyPr/>
          <a:lstStyle/>
          <a:p>
            <a:r>
              <a:rPr lang="de-DE" dirty="0"/>
              <a:t>FOLIE </a:t>
            </a:r>
            <a:fld id="{6F346C35-5D54-4188-8BCA-F0AD4793A347}" type="slidenum">
              <a:rPr lang="de-DE" smtClean="0"/>
              <a:pPr/>
              <a:t>‹Nr.›</a:t>
            </a:fld>
            <a:endParaRPr lang="de-DE" dirty="0"/>
          </a:p>
        </p:txBody>
      </p:sp>
      <p:pic>
        <p:nvPicPr>
          <p:cNvPr id="13" name="Picture 2" descr="C:\Users\User\Desktop\hhd_duerr-stiftung\hhd_logos_PNG\hhd_logo_2014_srgb.png"/>
          <p:cNvPicPr>
            <a:picLocks noChangeAspect="1" noChangeArrowheads="1"/>
          </p:cNvPicPr>
          <p:nvPr userDrawn="1"/>
        </p:nvPicPr>
        <p:blipFill>
          <a:blip r:embed="rId2" cstate="print"/>
          <a:srcRect/>
          <a:stretch>
            <a:fillRect/>
          </a:stretch>
        </p:blipFill>
        <p:spPr bwMode="auto">
          <a:xfrm>
            <a:off x="7595766" y="188913"/>
            <a:ext cx="1368847" cy="651343"/>
          </a:xfrm>
          <a:prstGeom prst="rect">
            <a:avLst/>
          </a:prstGeom>
          <a:noFill/>
        </p:spPr>
      </p:pic>
      <p:pic>
        <p:nvPicPr>
          <p:cNvPr id="14" name="Picture 3" descr="C:\Users\User\Desktop\hhd_duerr-stiftung\hhd_logos_PNG\hhd_logo_bildungsimpuls_srgb.png"/>
          <p:cNvPicPr>
            <a:picLocks noChangeAspect="1" noChangeArrowheads="1"/>
          </p:cNvPicPr>
          <p:nvPr userDrawn="1"/>
        </p:nvPicPr>
        <p:blipFill>
          <a:blip r:embed="rId3" cstate="print"/>
          <a:srcRect/>
          <a:stretch>
            <a:fillRect/>
          </a:stretch>
        </p:blipFill>
        <p:spPr bwMode="auto">
          <a:xfrm>
            <a:off x="7604854" y="5490245"/>
            <a:ext cx="1135345" cy="720378"/>
          </a:xfrm>
          <a:prstGeom prst="rect">
            <a:avLst/>
          </a:prstGeom>
          <a:noFill/>
        </p:spPr>
      </p:pic>
      <p:sp>
        <p:nvSpPr>
          <p:cNvPr id="15" name="Titel 1"/>
          <p:cNvSpPr>
            <a:spLocks noGrp="1"/>
          </p:cNvSpPr>
          <p:nvPr>
            <p:ph type="title" hasCustomPrompt="1"/>
          </p:nvPr>
        </p:nvSpPr>
        <p:spPr>
          <a:xfrm rot="5400000">
            <a:off x="3734940" y="2637260"/>
            <a:ext cx="6210623" cy="936104"/>
          </a:xfrm>
          <a:prstGeom prst="rect">
            <a:avLst/>
          </a:prstGeom>
          <a:solidFill>
            <a:schemeClr val="tx2"/>
          </a:solidFill>
        </p:spPr>
        <p:txBody>
          <a:bodyPr vert="horz" lIns="252000" tIns="108000" rIns="252000" bIns="108000" rtlCol="0" anchor="ctr" anchorCtr="0">
            <a:noAutofit/>
          </a:bodyPr>
          <a:lstStyle>
            <a:lvl1pPr algn="l" defTabSz="914400" rtl="0" eaLnBrk="1" latinLnBrk="0" hangingPunct="1">
              <a:lnSpc>
                <a:spcPct val="100000"/>
              </a:lnSpc>
              <a:spcBef>
                <a:spcPct val="0"/>
              </a:spcBef>
              <a:buNone/>
              <a:defRPr lang="de-DE" sz="3200" kern="1200" baseline="0" dirty="0">
                <a:solidFill>
                  <a:schemeClr val="bg1"/>
                </a:solidFill>
                <a:latin typeface="+mj-lt"/>
                <a:ea typeface="+mj-ea"/>
                <a:cs typeface="+mj-cs"/>
              </a:defRPr>
            </a:lvl1pPr>
          </a:lstStyle>
          <a:p>
            <a:r>
              <a:rPr lang="de-DE" dirty="0"/>
              <a:t>TITELMASTERFORMAT DURCH KLICKEN BEARBEITEN</a:t>
            </a:r>
          </a:p>
        </p:txBody>
      </p:sp>
    </p:spTree>
    <p:extLst>
      <p:ext uri="{BB962C8B-B14F-4D97-AF65-F5344CB8AC3E}">
        <p14:creationId xmlns:p14="http://schemas.microsoft.com/office/powerpoint/2010/main" val="164768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052736"/>
            <a:ext cx="9144000" cy="936104"/>
          </a:xfrm>
          <a:prstGeom prst="rect">
            <a:avLst/>
          </a:prstGeom>
          <a:solidFill>
            <a:schemeClr val="tx2"/>
          </a:solidFill>
        </p:spPr>
        <p:txBody>
          <a:bodyPr vert="horz" lIns="252000" tIns="108000" rIns="252000" bIns="108000" rtlCol="0" anchor="ctr" anchorCtr="0">
            <a:noAutofit/>
          </a:bodyPr>
          <a:lstStyle>
            <a:lvl1pPr algn="l" defTabSz="914400" rtl="0" eaLnBrk="1" latinLnBrk="0" hangingPunct="1">
              <a:lnSpc>
                <a:spcPct val="100000"/>
              </a:lnSpc>
              <a:spcBef>
                <a:spcPct val="0"/>
              </a:spcBef>
              <a:buNone/>
              <a:defRPr lang="de-DE" sz="3200" kern="1200" baseline="0" dirty="0">
                <a:solidFill>
                  <a:schemeClr val="bg1"/>
                </a:solidFill>
                <a:latin typeface="+mj-lt"/>
                <a:ea typeface="+mj-ea"/>
                <a:cs typeface="+mj-cs"/>
              </a:defRPr>
            </a:lvl1pPr>
          </a:lstStyle>
          <a:p>
            <a:r>
              <a:rPr lang="de-DE" dirty="0"/>
              <a:t>TITELMASTERFORMAT DURCH KLICKEN BEARBEITEN</a:t>
            </a:r>
          </a:p>
        </p:txBody>
      </p:sp>
      <p:sp>
        <p:nvSpPr>
          <p:cNvPr id="3" name="Inhaltsplatzhalter 2"/>
          <p:cNvSpPr>
            <a:spLocks noGrp="1"/>
          </p:cNvSpPr>
          <p:nvPr>
            <p:ph idx="1" hasCustomPrompt="1"/>
          </p:nvPr>
        </p:nvSpPr>
        <p:spPr>
          <a:xfrm>
            <a:off x="240472" y="2060848"/>
            <a:ext cx="8712968" cy="4320479"/>
          </a:xfrm>
          <a:prstGeom prst="rect">
            <a:avLst/>
          </a:prstGeom>
        </p:spPr>
        <p:txBody>
          <a:bodyPr vert="horz" lIns="91440" tIns="108000" rIns="91440" bIns="45720" rtlCol="0">
            <a:noAutofit/>
          </a:bodyPr>
          <a:lstStyle>
            <a:lvl1pPr marL="457200" marR="0" indent="-457200" algn="l" defTabSz="914400" rtl="0" eaLnBrk="1" fontAlgn="auto" latinLnBrk="0" hangingPunct="1">
              <a:lnSpc>
                <a:spcPct val="100000"/>
              </a:lnSpc>
              <a:spcBef>
                <a:spcPts val="600"/>
              </a:spcBef>
              <a:spcAft>
                <a:spcPts val="0"/>
              </a:spcAft>
              <a:buClrTx/>
              <a:buSzTx/>
              <a:buFont typeface="Arial" pitchFamily="34" charset="0"/>
              <a:buNone/>
              <a:tabLst/>
              <a:defRPr lang="de-DE" sz="2800" kern="1200" baseline="0" dirty="0" smtClean="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itchFamily="34" charset="0"/>
              <a:buNone/>
              <a:defRPr lang="de-DE" sz="2800" kern="1200" dirty="0" smtClean="0">
                <a:solidFill>
                  <a:schemeClr val="tx2"/>
                </a:solidFill>
                <a:latin typeface="+mn-lt"/>
                <a:ea typeface="+mn-ea"/>
                <a:cs typeface="+mn-cs"/>
              </a:defRPr>
            </a:lvl2pPr>
            <a:lvl3pPr marL="342900" indent="-342900" algn="l" defTabSz="914400" rtl="0" eaLnBrk="1" latinLnBrk="0" hangingPunct="1">
              <a:lnSpc>
                <a:spcPct val="100000"/>
              </a:lnSpc>
              <a:spcBef>
                <a:spcPts val="0"/>
              </a:spcBef>
              <a:buFont typeface="Arial" pitchFamily="34" charset="0"/>
              <a:buChar char="•"/>
              <a:defRPr lang="de-DE" sz="2400" kern="1200" dirty="0" smtClean="0">
                <a:solidFill>
                  <a:schemeClr val="tx1"/>
                </a:solidFill>
                <a:latin typeface="+mn-lt"/>
                <a:ea typeface="+mn-ea"/>
                <a:cs typeface="+mn-cs"/>
              </a:defRPr>
            </a:lvl3pPr>
            <a:lvl4pPr marL="0" indent="0" algn="l" defTabSz="914400" rtl="0" eaLnBrk="1" latinLnBrk="0" hangingPunct="1">
              <a:lnSpc>
                <a:spcPts val="2400"/>
              </a:lnSpc>
              <a:spcBef>
                <a:spcPts val="600"/>
              </a:spcBef>
              <a:buFont typeface="Arial" pitchFamily="34" charset="0"/>
              <a:buNone/>
              <a:defRPr lang="de-DE" sz="2000" kern="1200" dirty="0" smtClean="0">
                <a:solidFill>
                  <a:schemeClr val="tx1"/>
                </a:solidFill>
                <a:latin typeface="+mn-lt"/>
                <a:ea typeface="+mn-ea"/>
                <a:cs typeface="+mn-cs"/>
              </a:defRPr>
            </a:lvl4pPr>
            <a:lvl5pPr marL="342900" indent="-342900" algn="l" defTabSz="914400" rtl="0" eaLnBrk="1" latinLnBrk="0" hangingPunct="1">
              <a:lnSpc>
                <a:spcPct val="100000"/>
              </a:lnSpc>
              <a:spcBef>
                <a:spcPts val="600"/>
              </a:spcBef>
              <a:buFont typeface="Arial" pitchFamily="34" charset="0"/>
              <a:buChar char="•"/>
              <a:tabLst/>
              <a:defRPr lang="de-DE" sz="2400" kern="1200" dirty="0">
                <a:solidFill>
                  <a:schemeClr val="tx1"/>
                </a:solidFill>
                <a:latin typeface="+mn-lt"/>
                <a:ea typeface="+mn-ea"/>
                <a:cs typeface="+mn-cs"/>
              </a:defRPr>
            </a:lvl5pPr>
          </a:lstStyle>
          <a:p>
            <a:pPr marL="0" marR="0" lvl="0" indent="0" algn="l" defTabSz="914400" rtl="0" eaLnBrk="1" fontAlgn="auto" latinLnBrk="0" hangingPunct="1">
              <a:lnSpc>
                <a:spcPts val="2400"/>
              </a:lnSpc>
              <a:spcBef>
                <a:spcPts val="600"/>
              </a:spcBef>
              <a:spcAft>
                <a:spcPts val="0"/>
              </a:spcAft>
              <a:buClrTx/>
              <a:buSzTx/>
              <a:tabLst/>
              <a:defRPr/>
            </a:pPr>
            <a:r>
              <a:rPr lang="de-DE" dirty="0"/>
              <a:t>Textmasterformate durch Klicken bearbeiten, Text </a:t>
            </a:r>
            <a:r>
              <a:rPr lang="de-DE" dirty="0" err="1"/>
              <a:t>master</a:t>
            </a:r>
            <a:r>
              <a:rPr lang="de-DE" dirty="0"/>
              <a:t> </a:t>
            </a:r>
            <a:r>
              <a:rPr lang="de-DE" dirty="0" err="1"/>
              <a:t>formate</a:t>
            </a:r>
            <a:r>
              <a:rPr lang="de-DE" dirty="0"/>
              <a:t> durch Klicken bearbeiten, </a:t>
            </a:r>
          </a:p>
          <a:p>
            <a:pPr marL="0" marR="0" lvl="0" indent="0" algn="l" defTabSz="914400" rtl="0" eaLnBrk="1" fontAlgn="auto" latinLnBrk="0" hangingPunct="1">
              <a:lnSpc>
                <a:spcPts val="2400"/>
              </a:lnSpc>
              <a:spcBef>
                <a:spcPts val="600"/>
              </a:spcBef>
              <a:spcAft>
                <a:spcPts val="0"/>
              </a:spcAft>
              <a:buClrTx/>
              <a:buSzTx/>
              <a:buFont typeface="Arial" pitchFamily="34" charset="0"/>
              <a:buNone/>
              <a:tabLst/>
              <a:defRPr/>
            </a:pPr>
            <a:r>
              <a:rPr lang="de-DE" dirty="0"/>
              <a:t>Text </a:t>
            </a:r>
            <a:r>
              <a:rPr lang="de-DE" dirty="0" err="1"/>
              <a:t>master</a:t>
            </a:r>
            <a:r>
              <a:rPr lang="de-DE" dirty="0"/>
              <a:t> </a:t>
            </a:r>
            <a:r>
              <a:rPr lang="de-DE" dirty="0" err="1"/>
              <a:t>formate</a:t>
            </a:r>
            <a:r>
              <a:rPr lang="de-DE" dirty="0"/>
              <a:t> durch Klicken bearbeiten</a:t>
            </a:r>
          </a:p>
          <a:p>
            <a:pPr lvl="1"/>
            <a:r>
              <a:rPr lang="de-DE" dirty="0"/>
              <a:t>ZWEITE EBENE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a:t>
            </a:r>
          </a:p>
          <a:p>
            <a:pPr lvl="2"/>
            <a:r>
              <a:rPr lang="de-DE" dirty="0"/>
              <a:t>Dritte Ebene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a:t>
            </a:r>
          </a:p>
          <a:p>
            <a:pPr lvl="4"/>
            <a:r>
              <a:rPr lang="de-DE" dirty="0"/>
              <a:t>Vierte Ebene Text </a:t>
            </a:r>
            <a:r>
              <a:rPr lang="de-DE" dirty="0" err="1"/>
              <a:t>master</a:t>
            </a:r>
            <a:r>
              <a:rPr lang="de-DE" dirty="0"/>
              <a:t> </a:t>
            </a:r>
            <a:r>
              <a:rPr lang="de-DE" dirty="0" err="1"/>
              <a:t>formate</a:t>
            </a:r>
            <a:r>
              <a:rPr lang="de-DE" dirty="0"/>
              <a:t> durch Klicken bearbeiten Textmaster </a:t>
            </a:r>
            <a:r>
              <a:rPr lang="de-DE" dirty="0" err="1"/>
              <a:t>formate</a:t>
            </a:r>
            <a:r>
              <a:rPr lang="de-DE" dirty="0"/>
              <a:t> durch Klicken bearbeiten </a:t>
            </a:r>
          </a:p>
          <a:p>
            <a:pPr lvl="4"/>
            <a:r>
              <a:rPr lang="de-DE" dirty="0"/>
              <a:t>Fünfte Ebene</a:t>
            </a:r>
          </a:p>
        </p:txBody>
      </p:sp>
      <p:sp>
        <p:nvSpPr>
          <p:cNvPr id="4" name="Datumsplatzhalter 3"/>
          <p:cNvSpPr>
            <a:spLocks noGrp="1"/>
          </p:cNvSpPr>
          <p:nvPr>
            <p:ph type="dt" sz="half" idx="10"/>
          </p:nvPr>
        </p:nvSpPr>
        <p:spPr>
          <a:xfrm>
            <a:off x="4572000" y="6380758"/>
            <a:ext cx="3024188" cy="288330"/>
          </a:xfrm>
          <a:prstGeom prst="rect">
            <a:avLst/>
          </a:prstGeom>
        </p:spPr>
        <p:txBody>
          <a:bodyPr/>
          <a:lstStyle>
            <a:lvl1pPr algn="r">
              <a:defRPr/>
            </a:lvl1pPr>
          </a:lstStyle>
          <a:p>
            <a:fld id="{B9D6E8ED-E0B2-46ED-97D2-1E1F7B48B7D4}" type="datetime1">
              <a:rPr lang="de-DE" smtClean="0"/>
              <a:t>21.10.2019</a:t>
            </a:fld>
            <a:endParaRPr lang="de-DE" dirty="0"/>
          </a:p>
        </p:txBody>
      </p:sp>
      <p:sp>
        <p:nvSpPr>
          <p:cNvPr id="5" name="Fußzeilenplatzhalter 4"/>
          <p:cNvSpPr>
            <a:spLocks noGrp="1"/>
          </p:cNvSpPr>
          <p:nvPr>
            <p:ph type="ftr" sz="quarter" idx="11"/>
          </p:nvPr>
        </p:nvSpPr>
        <p:spPr>
          <a:xfrm>
            <a:off x="220028" y="6380758"/>
            <a:ext cx="4321175" cy="288330"/>
          </a:xfrm>
          <a:prstGeom prst="rect">
            <a:avLst/>
          </a:prstGeom>
        </p:spPr>
        <p:txBody>
          <a:bodyPr/>
          <a:lstStyle/>
          <a:p>
            <a:endParaRPr lang="de-DE" dirty="0"/>
          </a:p>
        </p:txBody>
      </p:sp>
      <p:sp>
        <p:nvSpPr>
          <p:cNvPr id="6" name="Foliennummernplatzhalter 5"/>
          <p:cNvSpPr>
            <a:spLocks noGrp="1"/>
          </p:cNvSpPr>
          <p:nvPr>
            <p:ph type="sldNum" sz="quarter" idx="12"/>
          </p:nvPr>
        </p:nvSpPr>
        <p:spPr>
          <a:xfrm>
            <a:off x="7596188" y="6380758"/>
            <a:ext cx="1368425" cy="288330"/>
          </a:xfrm>
          <a:prstGeom prst="rect">
            <a:avLst/>
          </a:prstGeom>
        </p:spPr>
        <p:txBody>
          <a:bodyPr/>
          <a:lstStyle/>
          <a:p>
            <a:r>
              <a:rPr lang="de-DE" dirty="0"/>
              <a:t>FOLIE </a:t>
            </a:r>
            <a:fld id="{6F346C35-5D54-4188-8BCA-F0AD4793A347}" type="slidenum">
              <a:rPr lang="de-DE" smtClean="0"/>
              <a:pPr/>
              <a:t>‹Nr.›</a:t>
            </a:fld>
            <a:endParaRPr lang="de-DE" dirty="0"/>
          </a:p>
        </p:txBody>
      </p:sp>
      <p:pic>
        <p:nvPicPr>
          <p:cNvPr id="7" name="Picture 2" descr="C:\Users\User\Desktop\hhd_duerr-stiftung\hhd_logos_PNG\hhd_logo_2014_srgb.png"/>
          <p:cNvPicPr>
            <a:picLocks noChangeAspect="1" noChangeArrowheads="1"/>
          </p:cNvPicPr>
          <p:nvPr userDrawn="1"/>
        </p:nvPicPr>
        <p:blipFill>
          <a:blip r:embed="rId2" cstate="print"/>
          <a:srcRect/>
          <a:stretch>
            <a:fillRect/>
          </a:stretch>
        </p:blipFill>
        <p:spPr bwMode="auto">
          <a:xfrm>
            <a:off x="7595766" y="188913"/>
            <a:ext cx="1368847" cy="651343"/>
          </a:xfrm>
          <a:prstGeom prst="rect">
            <a:avLst/>
          </a:prstGeom>
          <a:noFill/>
        </p:spPr>
      </p:pic>
      <p:pic>
        <p:nvPicPr>
          <p:cNvPr id="12" name="Picture 3" descr="C:\Users\User\Desktop\hhd_duerr-stiftung\hhd_logos_PNG\hhd_logo_bildungsimpuls_srgb.png"/>
          <p:cNvPicPr>
            <a:picLocks noChangeAspect="1" noChangeArrowheads="1"/>
          </p:cNvPicPr>
          <p:nvPr userDrawn="1"/>
        </p:nvPicPr>
        <p:blipFill>
          <a:blip r:embed="rId3" cstate="print"/>
          <a:srcRect/>
          <a:stretch>
            <a:fillRect/>
          </a:stretch>
        </p:blipFill>
        <p:spPr bwMode="auto">
          <a:xfrm>
            <a:off x="323528" y="261075"/>
            <a:ext cx="1135345" cy="720378"/>
          </a:xfrm>
          <a:prstGeom prst="rect">
            <a:avLst/>
          </a:prstGeom>
          <a:noFill/>
        </p:spPr>
      </p:pic>
    </p:spTree>
    <p:extLst>
      <p:ext uri="{BB962C8B-B14F-4D97-AF65-F5344CB8AC3E}">
        <p14:creationId xmlns:p14="http://schemas.microsoft.com/office/powerpoint/2010/main" val="306851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folie ohne Titel">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40472" y="1052736"/>
            <a:ext cx="8712968" cy="5328591"/>
          </a:xfrm>
          <a:prstGeom prst="rect">
            <a:avLst/>
          </a:prstGeom>
        </p:spPr>
        <p:txBody>
          <a:bodyPr vert="horz" lIns="91440" tIns="108000" rIns="91440" bIns="4572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de-DE" sz="2800" kern="1200" baseline="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itchFamily="34" charset="0"/>
              <a:buNone/>
              <a:defRPr lang="de-DE" sz="2800" kern="1200" dirty="0" smtClean="0">
                <a:solidFill>
                  <a:schemeClr val="tx2"/>
                </a:solidFill>
                <a:latin typeface="+mn-lt"/>
                <a:ea typeface="+mn-ea"/>
                <a:cs typeface="+mn-cs"/>
              </a:defRPr>
            </a:lvl2pPr>
            <a:lvl3pPr marL="342900" indent="-342900" algn="l" defTabSz="914400" rtl="0" eaLnBrk="1" latinLnBrk="0" hangingPunct="1">
              <a:lnSpc>
                <a:spcPct val="100000"/>
              </a:lnSpc>
              <a:spcBef>
                <a:spcPts val="0"/>
              </a:spcBef>
              <a:buFont typeface="Arial" pitchFamily="34" charset="0"/>
              <a:buChar char="•"/>
              <a:defRPr lang="de-DE" sz="2400" kern="1200" dirty="0" smtClean="0">
                <a:solidFill>
                  <a:schemeClr val="tx1"/>
                </a:solidFill>
                <a:latin typeface="+mn-lt"/>
                <a:ea typeface="+mn-ea"/>
                <a:cs typeface="+mn-cs"/>
              </a:defRPr>
            </a:lvl3pPr>
            <a:lvl4pPr marL="0" indent="0" algn="l" defTabSz="914400" rtl="0" eaLnBrk="1" latinLnBrk="0" hangingPunct="1">
              <a:lnSpc>
                <a:spcPts val="2400"/>
              </a:lnSpc>
              <a:spcBef>
                <a:spcPts val="600"/>
              </a:spcBef>
              <a:buFont typeface="Arial" pitchFamily="34" charset="0"/>
              <a:buNone/>
              <a:defRPr lang="de-DE" sz="2000" kern="1200" dirty="0" smtClean="0">
                <a:solidFill>
                  <a:schemeClr val="tx1"/>
                </a:solidFill>
                <a:latin typeface="+mn-lt"/>
                <a:ea typeface="+mn-ea"/>
                <a:cs typeface="+mn-cs"/>
              </a:defRPr>
            </a:lvl4pPr>
            <a:lvl5pPr marL="457200" indent="-457200" algn="l" defTabSz="914400" rtl="0" eaLnBrk="1" latinLnBrk="0" hangingPunct="1">
              <a:lnSpc>
                <a:spcPct val="100000"/>
              </a:lnSpc>
              <a:spcBef>
                <a:spcPts val="600"/>
              </a:spcBef>
              <a:buFont typeface="Arial" pitchFamily="34" charset="0"/>
              <a:buChar char="•"/>
              <a:tabLst/>
              <a:defRPr lang="de-DE" sz="2400" kern="1200" dirty="0">
                <a:solidFill>
                  <a:schemeClr val="tx1"/>
                </a:solidFill>
                <a:latin typeface="+mn-lt"/>
                <a:ea typeface="+mn-ea"/>
                <a:cs typeface="+mn-cs"/>
              </a:defRPr>
            </a:lvl5pPr>
          </a:lstStyle>
          <a:p>
            <a:pPr marL="0" marR="0" lvl="0" indent="0" algn="l" defTabSz="914400" rtl="0" eaLnBrk="1" fontAlgn="auto" latinLnBrk="0" hangingPunct="1">
              <a:lnSpc>
                <a:spcPts val="2400"/>
              </a:lnSpc>
              <a:spcBef>
                <a:spcPts val="600"/>
              </a:spcBef>
              <a:spcAft>
                <a:spcPts val="0"/>
              </a:spcAft>
              <a:buClrTx/>
              <a:buSzTx/>
              <a:tabLst/>
              <a:defRPr/>
            </a:pPr>
            <a:r>
              <a:rPr lang="de-DE" dirty="0"/>
              <a:t>Textmasterformate durch Klicken bearbeiten, Text </a:t>
            </a:r>
            <a:r>
              <a:rPr lang="de-DE" dirty="0" err="1"/>
              <a:t>master</a:t>
            </a:r>
            <a:r>
              <a:rPr lang="de-DE" dirty="0"/>
              <a:t> </a:t>
            </a:r>
            <a:r>
              <a:rPr lang="de-DE" dirty="0" err="1"/>
              <a:t>formate</a:t>
            </a:r>
            <a:r>
              <a:rPr lang="de-DE" dirty="0"/>
              <a:t> durch Klicken bearbeiten, </a:t>
            </a:r>
          </a:p>
          <a:p>
            <a:pPr marL="0" marR="0" lvl="0" indent="0" algn="l" defTabSz="914400" rtl="0" eaLnBrk="1" fontAlgn="auto" latinLnBrk="0" hangingPunct="1">
              <a:lnSpc>
                <a:spcPts val="2400"/>
              </a:lnSpc>
              <a:spcBef>
                <a:spcPts val="600"/>
              </a:spcBef>
              <a:spcAft>
                <a:spcPts val="0"/>
              </a:spcAft>
              <a:buClrTx/>
              <a:buSzTx/>
              <a:buFont typeface="Arial" pitchFamily="34" charset="0"/>
              <a:buNone/>
              <a:tabLst/>
              <a:defRPr/>
            </a:pPr>
            <a:r>
              <a:rPr lang="de-DE" dirty="0"/>
              <a:t>Text </a:t>
            </a:r>
            <a:r>
              <a:rPr lang="de-DE" dirty="0" err="1"/>
              <a:t>master</a:t>
            </a:r>
            <a:r>
              <a:rPr lang="de-DE" dirty="0"/>
              <a:t> </a:t>
            </a:r>
            <a:r>
              <a:rPr lang="de-DE" dirty="0" err="1"/>
              <a:t>formate</a:t>
            </a:r>
            <a:r>
              <a:rPr lang="de-DE" dirty="0"/>
              <a:t> durch Klicken bearbeiten</a:t>
            </a:r>
          </a:p>
          <a:p>
            <a:pPr lvl="1"/>
            <a:r>
              <a:rPr lang="de-DE" dirty="0"/>
              <a:t>ZWEITE EBENE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a:t>
            </a:r>
          </a:p>
          <a:p>
            <a:pPr lvl="2"/>
            <a:r>
              <a:rPr lang="de-DE" dirty="0"/>
              <a:t>Dritte Ebene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a:t>
            </a:r>
          </a:p>
          <a:p>
            <a:pPr lvl="4"/>
            <a:r>
              <a:rPr lang="de-DE" dirty="0"/>
              <a:t>Vierte Ebene Text </a:t>
            </a:r>
            <a:r>
              <a:rPr lang="de-DE" dirty="0" err="1"/>
              <a:t>master</a:t>
            </a:r>
            <a:r>
              <a:rPr lang="de-DE" dirty="0"/>
              <a:t> </a:t>
            </a:r>
            <a:r>
              <a:rPr lang="de-DE" dirty="0" err="1"/>
              <a:t>formate</a:t>
            </a:r>
            <a:r>
              <a:rPr lang="de-DE" dirty="0"/>
              <a:t> durch Klicken bearbeiten Textmaster </a:t>
            </a:r>
            <a:r>
              <a:rPr lang="de-DE" dirty="0" err="1"/>
              <a:t>formate</a:t>
            </a:r>
            <a:r>
              <a:rPr lang="de-DE" dirty="0"/>
              <a:t> durch Klicken bearbeiten </a:t>
            </a:r>
          </a:p>
          <a:p>
            <a:pPr lvl="4"/>
            <a:r>
              <a:rPr lang="de-DE" dirty="0"/>
              <a:t>Fünfte Ebene</a:t>
            </a:r>
          </a:p>
        </p:txBody>
      </p:sp>
      <p:sp>
        <p:nvSpPr>
          <p:cNvPr id="4" name="Datumsplatzhalter 3"/>
          <p:cNvSpPr>
            <a:spLocks noGrp="1"/>
          </p:cNvSpPr>
          <p:nvPr>
            <p:ph type="dt" sz="half" idx="10"/>
          </p:nvPr>
        </p:nvSpPr>
        <p:spPr>
          <a:xfrm>
            <a:off x="4572000" y="6380758"/>
            <a:ext cx="3024188" cy="288330"/>
          </a:xfrm>
          <a:prstGeom prst="rect">
            <a:avLst/>
          </a:prstGeom>
        </p:spPr>
        <p:txBody>
          <a:bodyPr/>
          <a:lstStyle>
            <a:lvl1pPr algn="r">
              <a:defRPr/>
            </a:lvl1pPr>
          </a:lstStyle>
          <a:p>
            <a:fld id="{6616AA37-F43B-41E4-AE57-24B511FC8DFE}" type="datetime1">
              <a:rPr lang="de-DE" smtClean="0"/>
              <a:t>21.10.2019</a:t>
            </a:fld>
            <a:endParaRPr lang="de-DE" dirty="0"/>
          </a:p>
        </p:txBody>
      </p:sp>
      <p:sp>
        <p:nvSpPr>
          <p:cNvPr id="5" name="Fußzeilenplatzhalter 4"/>
          <p:cNvSpPr>
            <a:spLocks noGrp="1"/>
          </p:cNvSpPr>
          <p:nvPr>
            <p:ph type="ftr" sz="quarter" idx="11"/>
          </p:nvPr>
        </p:nvSpPr>
        <p:spPr>
          <a:xfrm>
            <a:off x="220028" y="6380758"/>
            <a:ext cx="4321175" cy="288330"/>
          </a:xfrm>
          <a:prstGeom prst="rect">
            <a:avLst/>
          </a:prstGeom>
        </p:spPr>
        <p:txBody>
          <a:bodyPr/>
          <a:lstStyle/>
          <a:p>
            <a:endParaRPr lang="de-DE" dirty="0"/>
          </a:p>
        </p:txBody>
      </p:sp>
      <p:sp>
        <p:nvSpPr>
          <p:cNvPr id="6" name="Foliennummernplatzhalter 5"/>
          <p:cNvSpPr>
            <a:spLocks noGrp="1"/>
          </p:cNvSpPr>
          <p:nvPr>
            <p:ph type="sldNum" sz="quarter" idx="12"/>
          </p:nvPr>
        </p:nvSpPr>
        <p:spPr>
          <a:xfrm>
            <a:off x="7596188" y="6380758"/>
            <a:ext cx="1368425" cy="288330"/>
          </a:xfrm>
          <a:prstGeom prst="rect">
            <a:avLst/>
          </a:prstGeom>
        </p:spPr>
        <p:txBody>
          <a:bodyPr/>
          <a:lstStyle/>
          <a:p>
            <a:r>
              <a:rPr lang="de-DE" dirty="0"/>
              <a:t>FOLIE </a:t>
            </a:r>
            <a:fld id="{6F346C35-5D54-4188-8BCA-F0AD4793A347}" type="slidenum">
              <a:rPr lang="de-DE" smtClean="0"/>
              <a:pPr/>
              <a:t>‹Nr.›</a:t>
            </a:fld>
            <a:endParaRPr lang="de-DE" dirty="0"/>
          </a:p>
        </p:txBody>
      </p:sp>
      <p:pic>
        <p:nvPicPr>
          <p:cNvPr id="7" name="Picture 2" descr="C:\Users\User\Desktop\hhd_duerr-stiftung\hhd_logos_PNG\hhd_logo_2014_srgb.png"/>
          <p:cNvPicPr>
            <a:picLocks noChangeAspect="1" noChangeArrowheads="1"/>
          </p:cNvPicPr>
          <p:nvPr userDrawn="1"/>
        </p:nvPicPr>
        <p:blipFill>
          <a:blip r:embed="rId2" cstate="print"/>
          <a:srcRect/>
          <a:stretch>
            <a:fillRect/>
          </a:stretch>
        </p:blipFill>
        <p:spPr bwMode="auto">
          <a:xfrm>
            <a:off x="7595766" y="188913"/>
            <a:ext cx="1368847" cy="651343"/>
          </a:xfrm>
          <a:prstGeom prst="rect">
            <a:avLst/>
          </a:prstGeom>
          <a:noFill/>
        </p:spPr>
      </p:pic>
      <p:pic>
        <p:nvPicPr>
          <p:cNvPr id="12" name="Picture 3" descr="C:\Users\User\Desktop\hhd_duerr-stiftung\hhd_logos_PNG\hhd_logo_bildungsimpuls_srgb.png"/>
          <p:cNvPicPr>
            <a:picLocks noChangeAspect="1" noChangeArrowheads="1"/>
          </p:cNvPicPr>
          <p:nvPr userDrawn="1"/>
        </p:nvPicPr>
        <p:blipFill>
          <a:blip r:embed="rId3" cstate="print"/>
          <a:srcRect/>
          <a:stretch>
            <a:fillRect/>
          </a:stretch>
        </p:blipFill>
        <p:spPr bwMode="auto">
          <a:xfrm>
            <a:off x="323528" y="261075"/>
            <a:ext cx="1135345" cy="720378"/>
          </a:xfrm>
          <a:prstGeom prst="rect">
            <a:avLst/>
          </a:prstGeom>
          <a:noFill/>
        </p:spPr>
      </p:pic>
    </p:spTree>
    <p:extLst>
      <p:ext uri="{BB962C8B-B14F-4D97-AF65-F5344CB8AC3E}">
        <p14:creationId xmlns:p14="http://schemas.microsoft.com/office/powerpoint/2010/main" val="148655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folie">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rIns="252000" anchor="ctr"/>
          <a:lstStyle>
            <a:lvl1pPr algn="l">
              <a:defRPr sz="3200" b="1" cap="all" baseline="0"/>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pic>
        <p:nvPicPr>
          <p:cNvPr id="7" name="Picture 2" descr="C:\Users\User\Desktop\hhd_duerr-stiftung\hhd_logos_PNG\hhd_logo_2014_srgb.png"/>
          <p:cNvPicPr>
            <a:picLocks noChangeAspect="1" noChangeArrowheads="1"/>
          </p:cNvPicPr>
          <p:nvPr userDrawn="1"/>
        </p:nvPicPr>
        <p:blipFill>
          <a:blip r:embed="rId2" cstate="print"/>
          <a:srcRect/>
          <a:stretch>
            <a:fillRect/>
          </a:stretch>
        </p:blipFill>
        <p:spPr bwMode="auto">
          <a:xfrm>
            <a:off x="7595766" y="188913"/>
            <a:ext cx="1368847" cy="651343"/>
          </a:xfrm>
          <a:prstGeom prst="rect">
            <a:avLst/>
          </a:prstGeom>
          <a:noFill/>
        </p:spPr>
      </p:pic>
      <p:sp>
        <p:nvSpPr>
          <p:cNvPr id="8" name="Datumsplatzhalter 3"/>
          <p:cNvSpPr>
            <a:spLocks noGrp="1"/>
          </p:cNvSpPr>
          <p:nvPr>
            <p:ph type="dt" sz="half" idx="10"/>
          </p:nvPr>
        </p:nvSpPr>
        <p:spPr>
          <a:xfrm>
            <a:off x="4572000" y="6380758"/>
            <a:ext cx="3024188" cy="288330"/>
          </a:xfrm>
          <a:prstGeom prst="rect">
            <a:avLst/>
          </a:prstGeom>
        </p:spPr>
        <p:txBody>
          <a:bodyPr/>
          <a:lstStyle>
            <a:lvl1pPr algn="r">
              <a:defRPr/>
            </a:lvl1pPr>
          </a:lstStyle>
          <a:p>
            <a:fld id="{A6C4A6BA-9AAC-4A28-B74A-FDB682622E31}" type="datetime1">
              <a:rPr lang="de-DE" smtClean="0"/>
              <a:t>21.10.2019</a:t>
            </a:fld>
            <a:endParaRPr lang="de-DE" dirty="0"/>
          </a:p>
        </p:txBody>
      </p:sp>
      <p:sp>
        <p:nvSpPr>
          <p:cNvPr id="9" name="Fußzeilenplatzhalter 4"/>
          <p:cNvSpPr>
            <a:spLocks noGrp="1"/>
          </p:cNvSpPr>
          <p:nvPr>
            <p:ph type="ftr" sz="quarter" idx="11"/>
          </p:nvPr>
        </p:nvSpPr>
        <p:spPr>
          <a:xfrm>
            <a:off x="220028" y="6380758"/>
            <a:ext cx="4321175" cy="288330"/>
          </a:xfrm>
          <a:prstGeom prst="rect">
            <a:avLst/>
          </a:prstGeom>
        </p:spPr>
        <p:txBody>
          <a:bodyPr/>
          <a:lstStyle/>
          <a:p>
            <a:endParaRPr lang="de-DE" dirty="0"/>
          </a:p>
        </p:txBody>
      </p:sp>
      <p:sp>
        <p:nvSpPr>
          <p:cNvPr id="10" name="Foliennummernplatzhalter 5"/>
          <p:cNvSpPr>
            <a:spLocks noGrp="1"/>
          </p:cNvSpPr>
          <p:nvPr>
            <p:ph type="sldNum" sz="quarter" idx="12"/>
          </p:nvPr>
        </p:nvSpPr>
        <p:spPr>
          <a:xfrm>
            <a:off x="7596188" y="6380758"/>
            <a:ext cx="1368425" cy="288330"/>
          </a:xfrm>
          <a:prstGeom prst="rect">
            <a:avLst/>
          </a:prstGeom>
        </p:spPr>
        <p:txBody>
          <a:bodyPr/>
          <a:lstStyle/>
          <a:p>
            <a:r>
              <a:rPr lang="de-DE" dirty="0"/>
              <a:t>FOLIE </a:t>
            </a:r>
            <a:fld id="{6F346C35-5D54-4188-8BCA-F0AD4793A347}" type="slidenum">
              <a:rPr lang="de-DE" smtClean="0"/>
              <a:pPr/>
              <a:t>‹Nr.›</a:t>
            </a:fld>
            <a:endParaRPr lang="de-DE" dirty="0"/>
          </a:p>
        </p:txBody>
      </p:sp>
      <p:pic>
        <p:nvPicPr>
          <p:cNvPr id="11" name="Picture 3" descr="C:\Users\User\Desktop\hhd_duerr-stiftung\hhd_logos_PNG\hhd_logo_bildungsimpuls_srgb.png"/>
          <p:cNvPicPr>
            <a:picLocks noChangeAspect="1" noChangeArrowheads="1"/>
          </p:cNvPicPr>
          <p:nvPr userDrawn="1"/>
        </p:nvPicPr>
        <p:blipFill>
          <a:blip r:embed="rId3" cstate="print"/>
          <a:srcRect/>
          <a:stretch>
            <a:fillRect/>
          </a:stretch>
        </p:blipFill>
        <p:spPr bwMode="auto">
          <a:xfrm>
            <a:off x="323528" y="261075"/>
            <a:ext cx="1135345" cy="720378"/>
          </a:xfrm>
          <a:prstGeom prst="rect">
            <a:avLst/>
          </a:prstGeom>
          <a:noFill/>
        </p:spPr>
      </p:pic>
    </p:spTree>
    <p:extLst>
      <p:ext uri="{BB962C8B-B14F-4D97-AF65-F5344CB8AC3E}">
        <p14:creationId xmlns:p14="http://schemas.microsoft.com/office/powerpoint/2010/main" val="343709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57200" y="2057719"/>
            <a:ext cx="4038600" cy="4251602"/>
          </a:xfrm>
          <a:prstGeom prst="rect">
            <a:avLst/>
          </a:prstGeo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2400"/>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2400"/>
            </a:lvl2pPr>
            <a:lvl3pPr marL="177800" marR="0" indent="-177800" algn="l" defTabSz="914400" rtl="0" eaLnBrk="1" fontAlgn="auto" latinLnBrk="0" hangingPunct="1">
              <a:lnSpc>
                <a:spcPct val="100000"/>
              </a:lnSpc>
              <a:spcBef>
                <a:spcPts val="600"/>
              </a:spcBef>
              <a:spcAft>
                <a:spcPts val="0"/>
              </a:spcAft>
              <a:buClrTx/>
              <a:buSzTx/>
              <a:buFont typeface="Arial" pitchFamily="34" charset="0"/>
              <a:buChar char="•"/>
              <a:tabLst/>
              <a:defRPr sz="2400"/>
            </a:lvl3pPr>
            <a:lvl4pPr marL="177800" marR="0" indent="-177800" algn="l" defTabSz="914400" rtl="0" eaLnBrk="1" fontAlgn="auto" latinLnBrk="0" hangingPunct="1">
              <a:lnSpc>
                <a:spcPct val="100000"/>
              </a:lnSpc>
              <a:spcBef>
                <a:spcPts val="600"/>
              </a:spcBef>
              <a:spcAft>
                <a:spcPts val="0"/>
              </a:spcAft>
              <a:buClrTx/>
              <a:buSzTx/>
              <a:buFont typeface="Arial" pitchFamily="34" charset="0"/>
              <a:buChar char="•"/>
              <a:tabLst/>
              <a:defRPr sz="2000"/>
            </a:lvl4pPr>
            <a:lvl5pPr>
              <a:defRPr sz="1800"/>
            </a:lvl5pPr>
            <a:lvl6pPr>
              <a:defRPr sz="1800"/>
            </a:lvl6pPr>
            <a:lvl7pPr>
              <a:defRPr sz="1800"/>
            </a:lvl7pPr>
            <a:lvl8pPr>
              <a:defRPr sz="1800"/>
            </a:lvl8pPr>
            <a:lvl9pPr>
              <a:defRPr sz="1800"/>
            </a:lvl9pPr>
          </a:lstStyle>
          <a:p>
            <a:pPr marL="0" marR="0" lvl="0" indent="0" algn="l" defTabSz="914400" rtl="0" eaLnBrk="1" fontAlgn="auto" latinLnBrk="0" hangingPunct="1">
              <a:lnSpc>
                <a:spcPts val="2400"/>
              </a:lnSpc>
              <a:spcBef>
                <a:spcPts val="60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Textmasterformate durch Klicken bearbeiten</a:t>
            </a:r>
          </a:p>
          <a:p>
            <a:pPr marL="0" marR="0" lvl="1" indent="0" algn="l" defTabSz="914400" rtl="0" eaLnBrk="1" fontAlgn="auto" latinLnBrk="0" hangingPunct="1">
              <a:lnSpc>
                <a:spcPts val="2400"/>
              </a:lnSpc>
              <a:spcBef>
                <a:spcPts val="60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rgbClr val="0059A7"/>
                </a:solidFill>
                <a:effectLst/>
                <a:uLnTx/>
                <a:uFillTx/>
                <a:latin typeface="+mn-lt"/>
                <a:ea typeface="+mn-ea"/>
                <a:cs typeface="+mn-cs"/>
              </a:rPr>
              <a:t>ZWEITE EBENE</a:t>
            </a:r>
          </a:p>
          <a:p>
            <a:pPr marL="177800" marR="0" lvl="2"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Dritte Ebene</a:t>
            </a:r>
          </a:p>
          <a:p>
            <a:pPr marL="177800" marR="0" lvl="3"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mn-lt"/>
                <a:ea typeface="+mn-ea"/>
                <a:cs typeface="+mn-cs"/>
              </a:rPr>
              <a:t>Vierte Ebene</a:t>
            </a:r>
          </a:p>
          <a:p>
            <a:pPr marL="177800" marR="0" lvl="3"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mn-lt"/>
                <a:ea typeface="+mn-ea"/>
                <a:cs typeface="+mn-cs"/>
              </a:rPr>
              <a:t>Fünfte Ebene</a:t>
            </a:r>
          </a:p>
        </p:txBody>
      </p:sp>
      <p:sp>
        <p:nvSpPr>
          <p:cNvPr id="4" name="Inhaltsplatzhalter 3"/>
          <p:cNvSpPr>
            <a:spLocks noGrp="1"/>
          </p:cNvSpPr>
          <p:nvPr>
            <p:ph sz="half" idx="2" hasCustomPrompt="1"/>
          </p:nvPr>
        </p:nvSpPr>
        <p:spPr>
          <a:xfrm>
            <a:off x="4648200" y="2057719"/>
            <a:ext cx="4038600" cy="4251602"/>
          </a:xfrm>
          <a:prstGeom prst="rect">
            <a:avLst/>
          </a:prstGeo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2800"/>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2400"/>
            </a:lvl2pPr>
            <a:lvl3pPr marL="177800" marR="0" indent="-177800" algn="l" defTabSz="914400" rtl="0" eaLnBrk="1" fontAlgn="auto" latinLnBrk="0" hangingPunct="1">
              <a:lnSpc>
                <a:spcPct val="100000"/>
              </a:lnSpc>
              <a:spcBef>
                <a:spcPts val="600"/>
              </a:spcBef>
              <a:spcAft>
                <a:spcPts val="0"/>
              </a:spcAft>
              <a:buClrTx/>
              <a:buSzTx/>
              <a:buFont typeface="Arial" pitchFamily="34" charset="0"/>
              <a:buChar char="•"/>
              <a:tabLst/>
              <a:defRPr sz="2000"/>
            </a:lvl3pPr>
            <a:lvl4pPr marL="177800" marR="0" indent="-177800" algn="l" defTabSz="914400" rtl="0" eaLnBrk="1" fontAlgn="auto" latinLnBrk="0" hangingPunct="1">
              <a:lnSpc>
                <a:spcPct val="100000"/>
              </a:lnSpc>
              <a:spcBef>
                <a:spcPts val="600"/>
              </a:spcBef>
              <a:spcAft>
                <a:spcPts val="0"/>
              </a:spcAft>
              <a:buClrTx/>
              <a:buSzTx/>
              <a:buFont typeface="Arial" pitchFamily="34" charset="0"/>
              <a:buChar char="•"/>
              <a:tabLst/>
              <a:defRPr sz="1800"/>
            </a:lvl4pPr>
            <a:lvl5pPr>
              <a:defRPr sz="1800"/>
            </a:lvl5pPr>
            <a:lvl6pPr>
              <a:defRPr sz="1800"/>
            </a:lvl6pPr>
            <a:lvl7pPr>
              <a:defRPr sz="1800"/>
            </a:lvl7pPr>
            <a:lvl8pPr>
              <a:defRPr sz="1800"/>
            </a:lvl8pPr>
            <a:lvl9pPr>
              <a:defRPr sz="1800"/>
            </a:lvl9pPr>
          </a:lstStyle>
          <a:p>
            <a:pPr marL="0" marR="0" lvl="0" indent="0" algn="l" defTabSz="914400" rtl="0" eaLnBrk="1" fontAlgn="auto" latinLnBrk="0" hangingPunct="1">
              <a:lnSpc>
                <a:spcPts val="2400"/>
              </a:lnSpc>
              <a:spcBef>
                <a:spcPts val="60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Textmasterformate durch Klicken bearbeiten</a:t>
            </a:r>
          </a:p>
          <a:p>
            <a:pPr marL="0" marR="0" lvl="1" indent="0" algn="l" defTabSz="914400" rtl="0" eaLnBrk="1" fontAlgn="auto" latinLnBrk="0" hangingPunct="1">
              <a:lnSpc>
                <a:spcPts val="2400"/>
              </a:lnSpc>
              <a:spcBef>
                <a:spcPts val="60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rgbClr val="0059A7"/>
                </a:solidFill>
                <a:effectLst/>
                <a:uLnTx/>
                <a:uFillTx/>
                <a:latin typeface="+mn-lt"/>
                <a:ea typeface="+mn-ea"/>
                <a:cs typeface="+mn-cs"/>
              </a:rPr>
              <a:t>ZWEITE EBENE</a:t>
            </a:r>
          </a:p>
          <a:p>
            <a:pPr marL="177800" marR="0" lvl="2"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Dritte Ebene</a:t>
            </a:r>
          </a:p>
          <a:p>
            <a:pPr marL="177800" marR="0" lvl="3"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mn-lt"/>
                <a:ea typeface="+mn-ea"/>
                <a:cs typeface="+mn-cs"/>
              </a:rPr>
              <a:t>Vierte Ebene</a:t>
            </a:r>
          </a:p>
          <a:p>
            <a:pPr marL="177800" marR="0" lvl="3"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mn-lt"/>
                <a:ea typeface="+mn-ea"/>
                <a:cs typeface="+mn-cs"/>
              </a:rPr>
              <a:t>Fünfte Ebene</a:t>
            </a:r>
          </a:p>
        </p:txBody>
      </p:sp>
      <p:pic>
        <p:nvPicPr>
          <p:cNvPr id="12" name="Picture 2" descr="C:\Users\User\Desktop\hhd_duerr-stiftung\hhd_logos_PNG\hhd_logo_2014_srgb.png"/>
          <p:cNvPicPr>
            <a:picLocks noChangeAspect="1" noChangeArrowheads="1"/>
          </p:cNvPicPr>
          <p:nvPr userDrawn="1"/>
        </p:nvPicPr>
        <p:blipFill>
          <a:blip r:embed="rId2" cstate="print"/>
          <a:srcRect/>
          <a:stretch>
            <a:fillRect/>
          </a:stretch>
        </p:blipFill>
        <p:spPr bwMode="auto">
          <a:xfrm>
            <a:off x="7595766" y="188913"/>
            <a:ext cx="1368847" cy="651343"/>
          </a:xfrm>
          <a:prstGeom prst="rect">
            <a:avLst/>
          </a:prstGeom>
          <a:noFill/>
        </p:spPr>
      </p:pic>
      <p:sp>
        <p:nvSpPr>
          <p:cNvPr id="13" name="Datumsplatzhalter 3"/>
          <p:cNvSpPr>
            <a:spLocks noGrp="1"/>
          </p:cNvSpPr>
          <p:nvPr>
            <p:ph type="dt" sz="half" idx="10"/>
          </p:nvPr>
        </p:nvSpPr>
        <p:spPr>
          <a:xfrm>
            <a:off x="4572000" y="6380758"/>
            <a:ext cx="3024188" cy="288330"/>
          </a:xfrm>
          <a:prstGeom prst="rect">
            <a:avLst/>
          </a:prstGeom>
        </p:spPr>
        <p:txBody>
          <a:bodyPr/>
          <a:lstStyle>
            <a:lvl1pPr algn="r">
              <a:defRPr/>
            </a:lvl1pPr>
          </a:lstStyle>
          <a:p>
            <a:fld id="{0164B72F-EFD1-4345-9E57-9A68DD90725A}" type="datetime1">
              <a:rPr lang="de-DE" smtClean="0"/>
              <a:t>21.10.2019</a:t>
            </a:fld>
            <a:endParaRPr lang="de-DE" dirty="0"/>
          </a:p>
        </p:txBody>
      </p:sp>
      <p:sp>
        <p:nvSpPr>
          <p:cNvPr id="14" name="Fußzeilenplatzhalter 4"/>
          <p:cNvSpPr>
            <a:spLocks noGrp="1"/>
          </p:cNvSpPr>
          <p:nvPr>
            <p:ph type="ftr" sz="quarter" idx="11"/>
          </p:nvPr>
        </p:nvSpPr>
        <p:spPr>
          <a:xfrm>
            <a:off x="220028" y="6380758"/>
            <a:ext cx="4321175" cy="288330"/>
          </a:xfrm>
          <a:prstGeom prst="rect">
            <a:avLst/>
          </a:prstGeom>
        </p:spPr>
        <p:txBody>
          <a:bodyPr/>
          <a:lstStyle/>
          <a:p>
            <a:endParaRPr lang="de-DE" dirty="0"/>
          </a:p>
        </p:txBody>
      </p:sp>
      <p:sp>
        <p:nvSpPr>
          <p:cNvPr id="15" name="Foliennummernplatzhalter 5"/>
          <p:cNvSpPr>
            <a:spLocks noGrp="1"/>
          </p:cNvSpPr>
          <p:nvPr>
            <p:ph type="sldNum" sz="quarter" idx="12"/>
          </p:nvPr>
        </p:nvSpPr>
        <p:spPr>
          <a:xfrm>
            <a:off x="7596188" y="6380758"/>
            <a:ext cx="1368425" cy="288330"/>
          </a:xfrm>
          <a:prstGeom prst="rect">
            <a:avLst/>
          </a:prstGeom>
        </p:spPr>
        <p:txBody>
          <a:bodyPr/>
          <a:lstStyle/>
          <a:p>
            <a:r>
              <a:rPr lang="de-DE" dirty="0"/>
              <a:t>FOLIE </a:t>
            </a:r>
            <a:fld id="{6F346C35-5D54-4188-8BCA-F0AD4793A347}" type="slidenum">
              <a:rPr lang="de-DE" smtClean="0"/>
              <a:pPr/>
              <a:t>‹Nr.›</a:t>
            </a:fld>
            <a:endParaRPr lang="de-DE" dirty="0"/>
          </a:p>
        </p:txBody>
      </p:sp>
      <p:pic>
        <p:nvPicPr>
          <p:cNvPr id="16" name="Picture 3" descr="C:\Users\User\Desktop\hhd_duerr-stiftung\hhd_logos_PNG\hhd_logo_bildungsimpuls_srgb.png"/>
          <p:cNvPicPr>
            <a:picLocks noChangeAspect="1" noChangeArrowheads="1"/>
          </p:cNvPicPr>
          <p:nvPr userDrawn="1"/>
        </p:nvPicPr>
        <p:blipFill>
          <a:blip r:embed="rId3" cstate="print"/>
          <a:srcRect/>
          <a:stretch>
            <a:fillRect/>
          </a:stretch>
        </p:blipFill>
        <p:spPr bwMode="auto">
          <a:xfrm>
            <a:off x="323528" y="261075"/>
            <a:ext cx="1135345" cy="720378"/>
          </a:xfrm>
          <a:prstGeom prst="rect">
            <a:avLst/>
          </a:prstGeom>
          <a:noFill/>
        </p:spPr>
      </p:pic>
      <p:sp>
        <p:nvSpPr>
          <p:cNvPr id="17" name="Titel 1"/>
          <p:cNvSpPr>
            <a:spLocks noGrp="1"/>
          </p:cNvSpPr>
          <p:nvPr>
            <p:ph type="title" hasCustomPrompt="1"/>
          </p:nvPr>
        </p:nvSpPr>
        <p:spPr>
          <a:xfrm>
            <a:off x="0" y="1052736"/>
            <a:ext cx="9144000" cy="936104"/>
          </a:xfrm>
          <a:prstGeom prst="rect">
            <a:avLst/>
          </a:prstGeom>
          <a:solidFill>
            <a:schemeClr val="tx2"/>
          </a:solidFill>
        </p:spPr>
        <p:txBody>
          <a:bodyPr vert="horz" lIns="252000" tIns="108000" rIns="252000" bIns="108000" rtlCol="0" anchor="ctr" anchorCtr="0">
            <a:noAutofit/>
          </a:bodyPr>
          <a:lstStyle>
            <a:lvl1pPr algn="l" defTabSz="914400" rtl="0" eaLnBrk="1" latinLnBrk="0" hangingPunct="1">
              <a:lnSpc>
                <a:spcPct val="100000"/>
              </a:lnSpc>
              <a:spcBef>
                <a:spcPct val="0"/>
              </a:spcBef>
              <a:buNone/>
              <a:defRPr lang="de-DE" sz="3200" kern="1200" baseline="0" dirty="0">
                <a:solidFill>
                  <a:schemeClr val="bg1"/>
                </a:solidFill>
                <a:latin typeface="+mj-lt"/>
                <a:ea typeface="+mj-ea"/>
                <a:cs typeface="+mj-cs"/>
              </a:defRPr>
            </a:lvl1pPr>
          </a:lstStyle>
          <a:p>
            <a:r>
              <a:rPr lang="de-DE" dirty="0"/>
              <a:t>TITELMASTERFORMAT DURCH KLICKEN BEARBEITEN</a:t>
            </a:r>
          </a:p>
        </p:txBody>
      </p:sp>
    </p:spTree>
    <p:extLst>
      <p:ext uri="{BB962C8B-B14F-4D97-AF65-F5344CB8AC3E}">
        <p14:creationId xmlns:p14="http://schemas.microsoft.com/office/powerpoint/2010/main" val="51896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2022793"/>
            <a:ext cx="4040188"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hasCustomPrompt="1"/>
          </p:nvPr>
        </p:nvSpPr>
        <p:spPr>
          <a:xfrm>
            <a:off x="457200" y="2706257"/>
            <a:ext cx="4040188" cy="3531055"/>
          </a:xfrm>
          <a:prstGeom prst="rect">
            <a:avLst/>
          </a:prstGeo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2400"/>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2000"/>
            </a:lvl2pPr>
            <a:lvl3pPr marL="177800" marR="0" indent="-177800" algn="l" defTabSz="914400" rtl="0" eaLnBrk="1" fontAlgn="auto" latinLnBrk="0" hangingPunct="1">
              <a:lnSpc>
                <a:spcPct val="100000"/>
              </a:lnSpc>
              <a:spcBef>
                <a:spcPts val="600"/>
              </a:spcBef>
              <a:spcAft>
                <a:spcPts val="0"/>
              </a:spcAft>
              <a:buClrTx/>
              <a:buSzTx/>
              <a:buFont typeface="Arial" pitchFamily="34" charset="0"/>
              <a:buChar char="•"/>
              <a:tabLst/>
              <a:defRPr sz="1800"/>
            </a:lvl3pPr>
            <a:lvl4pPr marL="177800" marR="0" indent="-177800" algn="l" defTabSz="914400" rtl="0" eaLnBrk="1" fontAlgn="auto" latinLnBrk="0" hangingPunct="1">
              <a:lnSpc>
                <a:spcPct val="100000"/>
              </a:lnSpc>
              <a:spcBef>
                <a:spcPts val="600"/>
              </a:spcBef>
              <a:spcAft>
                <a:spcPts val="0"/>
              </a:spcAft>
              <a:buClrTx/>
              <a:buSzTx/>
              <a:buFont typeface="Arial" pitchFamily="34" charset="0"/>
              <a:buChar char="•"/>
              <a:tabLst/>
              <a:defRPr sz="16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ts val="2400"/>
              </a:lnSpc>
              <a:spcBef>
                <a:spcPts val="60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Textmasterformate durch Klicken bearbeiten</a:t>
            </a:r>
          </a:p>
          <a:p>
            <a:pPr marL="0" marR="0" lvl="1" indent="0" algn="l" defTabSz="914400" rtl="0" eaLnBrk="1" fontAlgn="auto" latinLnBrk="0" hangingPunct="1">
              <a:lnSpc>
                <a:spcPts val="2400"/>
              </a:lnSpc>
              <a:spcBef>
                <a:spcPts val="60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rgbClr val="0059A7"/>
                </a:solidFill>
                <a:effectLst/>
                <a:uLnTx/>
                <a:uFillTx/>
                <a:latin typeface="+mn-lt"/>
                <a:ea typeface="+mn-ea"/>
                <a:cs typeface="+mn-cs"/>
              </a:rPr>
              <a:t>ZWEITE EBENE</a:t>
            </a:r>
          </a:p>
          <a:p>
            <a:pPr marL="177800" marR="0" lvl="2"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Dritte Ebene</a:t>
            </a:r>
          </a:p>
          <a:p>
            <a:pPr marL="177800" marR="0" lvl="3"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mn-lt"/>
                <a:ea typeface="+mn-ea"/>
                <a:cs typeface="+mn-cs"/>
              </a:rPr>
              <a:t>Vierte Ebene</a:t>
            </a:r>
          </a:p>
          <a:p>
            <a:pPr marL="177800" marR="0" lvl="3"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mn-lt"/>
                <a:ea typeface="+mn-ea"/>
                <a:cs typeface="+mn-cs"/>
              </a:rPr>
              <a:t>Fünfte Ebene</a:t>
            </a:r>
          </a:p>
        </p:txBody>
      </p:sp>
      <p:sp>
        <p:nvSpPr>
          <p:cNvPr id="5" name="Textplatzhalter 4"/>
          <p:cNvSpPr>
            <a:spLocks noGrp="1"/>
          </p:cNvSpPr>
          <p:nvPr>
            <p:ph type="body" sz="quarter" idx="3"/>
          </p:nvPr>
        </p:nvSpPr>
        <p:spPr>
          <a:xfrm>
            <a:off x="4645025" y="2032953"/>
            <a:ext cx="4041775"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Inhaltsplatzhalter 5"/>
          <p:cNvSpPr>
            <a:spLocks noGrp="1"/>
          </p:cNvSpPr>
          <p:nvPr>
            <p:ph sz="quarter" idx="4" hasCustomPrompt="1"/>
          </p:nvPr>
        </p:nvSpPr>
        <p:spPr>
          <a:xfrm>
            <a:off x="4645025" y="2706255"/>
            <a:ext cx="4041775" cy="3531057"/>
          </a:xfrm>
          <a:prstGeom prst="rect">
            <a:avLst/>
          </a:prstGeo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2400"/>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2000"/>
            </a:lvl2pPr>
            <a:lvl3pPr marL="177800" marR="0" indent="-177800" algn="l" defTabSz="914400" rtl="0" eaLnBrk="1" fontAlgn="auto" latinLnBrk="0" hangingPunct="1">
              <a:lnSpc>
                <a:spcPct val="100000"/>
              </a:lnSpc>
              <a:spcBef>
                <a:spcPts val="600"/>
              </a:spcBef>
              <a:spcAft>
                <a:spcPts val="0"/>
              </a:spcAft>
              <a:buClrTx/>
              <a:buSzTx/>
              <a:buFont typeface="Arial" pitchFamily="34" charset="0"/>
              <a:buChar char="•"/>
              <a:tabLst/>
              <a:defRPr sz="1800"/>
            </a:lvl3pPr>
            <a:lvl4pPr marL="177800" marR="0" indent="-177800" algn="l" defTabSz="914400" rtl="0" eaLnBrk="1" fontAlgn="auto" latinLnBrk="0" hangingPunct="1">
              <a:lnSpc>
                <a:spcPct val="100000"/>
              </a:lnSpc>
              <a:spcBef>
                <a:spcPts val="600"/>
              </a:spcBef>
              <a:spcAft>
                <a:spcPts val="0"/>
              </a:spcAft>
              <a:buClrTx/>
              <a:buSzTx/>
              <a:buFont typeface="Arial" pitchFamily="34" charset="0"/>
              <a:buChar char="•"/>
              <a:tabLst/>
              <a:defRPr sz="16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ts val="2400"/>
              </a:lnSpc>
              <a:spcBef>
                <a:spcPts val="60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Textmasterformate durch Klicken bearbeiten</a:t>
            </a:r>
          </a:p>
          <a:p>
            <a:pPr marL="0" marR="0" lvl="1" indent="0" algn="l" defTabSz="914400" rtl="0" eaLnBrk="1" fontAlgn="auto" latinLnBrk="0" hangingPunct="1">
              <a:lnSpc>
                <a:spcPts val="2400"/>
              </a:lnSpc>
              <a:spcBef>
                <a:spcPts val="60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rgbClr val="0059A7"/>
                </a:solidFill>
                <a:effectLst/>
                <a:uLnTx/>
                <a:uFillTx/>
                <a:latin typeface="+mn-lt"/>
                <a:ea typeface="+mn-ea"/>
                <a:cs typeface="+mn-cs"/>
              </a:rPr>
              <a:t>ZWEITE EBENE</a:t>
            </a:r>
          </a:p>
          <a:p>
            <a:pPr marL="177800" marR="0" lvl="2"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Dritte Ebene</a:t>
            </a:r>
          </a:p>
          <a:p>
            <a:pPr marL="177800" marR="0" lvl="3"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mn-lt"/>
                <a:ea typeface="+mn-ea"/>
                <a:cs typeface="+mn-cs"/>
              </a:rPr>
              <a:t>Vierte Ebene</a:t>
            </a:r>
          </a:p>
          <a:p>
            <a:pPr marL="177800" marR="0" lvl="3" indent="-177800" algn="l" defTabSz="914400" rtl="0" eaLnBrk="1" fontAlgn="auto" latinLnBrk="0" hangingPunct="1">
              <a:lnSpc>
                <a:spcPts val="2400"/>
              </a:lnSpc>
              <a:spcBef>
                <a:spcPts val="600"/>
              </a:spcBef>
              <a:spcAft>
                <a:spcPts val="0"/>
              </a:spcAft>
              <a:buClrTx/>
              <a:buSzTx/>
              <a:buFont typeface="Arial" pitchFamily="34" charset="0"/>
              <a:buChar char="•"/>
              <a:tabLst/>
              <a:defRPr/>
            </a:pPr>
            <a:r>
              <a:rPr kumimoji="0" lang="de-DE" sz="1800" b="0" i="0" u="none" strike="noStrike" kern="1200" cap="none" spc="0" normalizeH="0" baseline="0" noProof="0" dirty="0">
                <a:ln>
                  <a:noFill/>
                </a:ln>
                <a:solidFill>
                  <a:srgbClr val="000000"/>
                </a:solidFill>
                <a:effectLst/>
                <a:uLnTx/>
                <a:uFillTx/>
                <a:latin typeface="+mn-lt"/>
                <a:ea typeface="+mn-ea"/>
                <a:cs typeface="+mn-cs"/>
              </a:rPr>
              <a:t>Fünfte Ebene</a:t>
            </a:r>
          </a:p>
        </p:txBody>
      </p:sp>
      <p:pic>
        <p:nvPicPr>
          <p:cNvPr id="13" name="Picture 2" descr="C:\Users\User\Desktop\hhd_duerr-stiftung\hhd_logos_PNG\hhd_logo_2014_srgb.png"/>
          <p:cNvPicPr>
            <a:picLocks noChangeAspect="1" noChangeArrowheads="1"/>
          </p:cNvPicPr>
          <p:nvPr userDrawn="1"/>
        </p:nvPicPr>
        <p:blipFill>
          <a:blip r:embed="rId2" cstate="print"/>
          <a:srcRect/>
          <a:stretch>
            <a:fillRect/>
          </a:stretch>
        </p:blipFill>
        <p:spPr bwMode="auto">
          <a:xfrm>
            <a:off x="7595766" y="188913"/>
            <a:ext cx="1368847" cy="651343"/>
          </a:xfrm>
          <a:prstGeom prst="rect">
            <a:avLst/>
          </a:prstGeom>
          <a:noFill/>
        </p:spPr>
      </p:pic>
      <p:sp>
        <p:nvSpPr>
          <p:cNvPr id="14" name="Datumsplatzhalter 3"/>
          <p:cNvSpPr>
            <a:spLocks noGrp="1"/>
          </p:cNvSpPr>
          <p:nvPr>
            <p:ph type="dt" sz="half" idx="10"/>
          </p:nvPr>
        </p:nvSpPr>
        <p:spPr>
          <a:xfrm>
            <a:off x="4572000" y="6380758"/>
            <a:ext cx="3024188" cy="288330"/>
          </a:xfrm>
          <a:prstGeom prst="rect">
            <a:avLst/>
          </a:prstGeom>
        </p:spPr>
        <p:txBody>
          <a:bodyPr/>
          <a:lstStyle>
            <a:lvl1pPr algn="r">
              <a:defRPr/>
            </a:lvl1pPr>
          </a:lstStyle>
          <a:p>
            <a:fld id="{C753386D-F8D2-43A4-AF90-7DA14115E709}" type="datetime1">
              <a:rPr lang="de-DE" smtClean="0"/>
              <a:t>21.10.2019</a:t>
            </a:fld>
            <a:endParaRPr lang="de-DE" dirty="0"/>
          </a:p>
        </p:txBody>
      </p:sp>
      <p:sp>
        <p:nvSpPr>
          <p:cNvPr id="15" name="Fußzeilenplatzhalter 4"/>
          <p:cNvSpPr>
            <a:spLocks noGrp="1"/>
          </p:cNvSpPr>
          <p:nvPr>
            <p:ph type="ftr" sz="quarter" idx="11"/>
          </p:nvPr>
        </p:nvSpPr>
        <p:spPr>
          <a:xfrm>
            <a:off x="220028" y="6380758"/>
            <a:ext cx="4321175" cy="288330"/>
          </a:xfrm>
          <a:prstGeom prst="rect">
            <a:avLst/>
          </a:prstGeom>
        </p:spPr>
        <p:txBody>
          <a:bodyPr/>
          <a:lstStyle/>
          <a:p>
            <a:endParaRPr lang="de-DE" dirty="0"/>
          </a:p>
        </p:txBody>
      </p:sp>
      <p:sp>
        <p:nvSpPr>
          <p:cNvPr id="16" name="Foliennummernplatzhalter 5"/>
          <p:cNvSpPr>
            <a:spLocks noGrp="1"/>
          </p:cNvSpPr>
          <p:nvPr>
            <p:ph type="sldNum" sz="quarter" idx="12"/>
          </p:nvPr>
        </p:nvSpPr>
        <p:spPr>
          <a:xfrm>
            <a:off x="7596188" y="6380758"/>
            <a:ext cx="1368425" cy="288330"/>
          </a:xfrm>
          <a:prstGeom prst="rect">
            <a:avLst/>
          </a:prstGeom>
        </p:spPr>
        <p:txBody>
          <a:bodyPr/>
          <a:lstStyle/>
          <a:p>
            <a:r>
              <a:rPr lang="de-DE" dirty="0"/>
              <a:t>FOLIE </a:t>
            </a:r>
            <a:fld id="{6F346C35-5D54-4188-8BCA-F0AD4793A347}" type="slidenum">
              <a:rPr lang="de-DE" smtClean="0"/>
              <a:pPr/>
              <a:t>‹Nr.›</a:t>
            </a:fld>
            <a:endParaRPr lang="de-DE" dirty="0"/>
          </a:p>
        </p:txBody>
      </p:sp>
      <p:pic>
        <p:nvPicPr>
          <p:cNvPr id="17" name="Picture 3" descr="C:\Users\User\Desktop\hhd_duerr-stiftung\hhd_logos_PNG\hhd_logo_bildungsimpuls_srgb.png"/>
          <p:cNvPicPr>
            <a:picLocks noChangeAspect="1" noChangeArrowheads="1"/>
          </p:cNvPicPr>
          <p:nvPr userDrawn="1"/>
        </p:nvPicPr>
        <p:blipFill>
          <a:blip r:embed="rId3" cstate="print"/>
          <a:srcRect/>
          <a:stretch>
            <a:fillRect/>
          </a:stretch>
        </p:blipFill>
        <p:spPr bwMode="auto">
          <a:xfrm>
            <a:off x="323528" y="261075"/>
            <a:ext cx="1135345" cy="720378"/>
          </a:xfrm>
          <a:prstGeom prst="rect">
            <a:avLst/>
          </a:prstGeom>
          <a:noFill/>
        </p:spPr>
      </p:pic>
      <p:sp>
        <p:nvSpPr>
          <p:cNvPr id="18" name="Titel 1"/>
          <p:cNvSpPr>
            <a:spLocks noGrp="1"/>
          </p:cNvSpPr>
          <p:nvPr>
            <p:ph type="title" hasCustomPrompt="1"/>
          </p:nvPr>
        </p:nvSpPr>
        <p:spPr>
          <a:xfrm>
            <a:off x="0" y="1052736"/>
            <a:ext cx="9144000" cy="936104"/>
          </a:xfrm>
          <a:prstGeom prst="rect">
            <a:avLst/>
          </a:prstGeom>
          <a:solidFill>
            <a:schemeClr val="tx2"/>
          </a:solidFill>
        </p:spPr>
        <p:txBody>
          <a:bodyPr vert="horz" lIns="252000" tIns="108000" rIns="252000" bIns="108000" rtlCol="0" anchor="ctr" anchorCtr="0">
            <a:noAutofit/>
          </a:bodyPr>
          <a:lstStyle>
            <a:lvl1pPr algn="l" defTabSz="914400" rtl="0" eaLnBrk="1" latinLnBrk="0" hangingPunct="1">
              <a:lnSpc>
                <a:spcPct val="100000"/>
              </a:lnSpc>
              <a:spcBef>
                <a:spcPct val="0"/>
              </a:spcBef>
              <a:buNone/>
              <a:defRPr lang="de-DE" sz="3200" kern="1200" baseline="0" dirty="0">
                <a:solidFill>
                  <a:schemeClr val="bg1"/>
                </a:solidFill>
                <a:latin typeface="+mj-lt"/>
                <a:ea typeface="+mj-ea"/>
                <a:cs typeface="+mj-cs"/>
              </a:defRPr>
            </a:lvl1pPr>
          </a:lstStyle>
          <a:p>
            <a:r>
              <a:rPr lang="de-DE" dirty="0"/>
              <a:t>TITELMASTERFORMAT DURCH KLICKEN BEARBEITEN</a:t>
            </a:r>
          </a:p>
        </p:txBody>
      </p:sp>
    </p:spTree>
    <p:extLst>
      <p:ext uri="{BB962C8B-B14F-4D97-AF65-F5344CB8AC3E}">
        <p14:creationId xmlns:p14="http://schemas.microsoft.com/office/powerpoint/2010/main" val="385157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ohne Textfe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572000" y="6380758"/>
            <a:ext cx="3024188" cy="288330"/>
          </a:xfrm>
          <a:prstGeom prst="rect">
            <a:avLst/>
          </a:prstGeom>
        </p:spPr>
        <p:txBody>
          <a:bodyPr/>
          <a:lstStyle>
            <a:lvl1pPr algn="r">
              <a:defRPr/>
            </a:lvl1pPr>
          </a:lstStyle>
          <a:p>
            <a:fld id="{54116FF7-FB90-4596-A343-3B10E6E7A3F8}" type="datetime1">
              <a:rPr lang="de-DE" smtClean="0"/>
              <a:t>21.10.2019</a:t>
            </a:fld>
            <a:endParaRPr lang="de-DE" dirty="0"/>
          </a:p>
        </p:txBody>
      </p:sp>
      <p:sp>
        <p:nvSpPr>
          <p:cNvPr id="5" name="Fußzeilenplatzhalter 4"/>
          <p:cNvSpPr>
            <a:spLocks noGrp="1"/>
          </p:cNvSpPr>
          <p:nvPr>
            <p:ph type="ftr" sz="quarter" idx="11"/>
          </p:nvPr>
        </p:nvSpPr>
        <p:spPr>
          <a:xfrm>
            <a:off x="220028" y="6380758"/>
            <a:ext cx="4321175" cy="288330"/>
          </a:xfrm>
          <a:prstGeom prst="rect">
            <a:avLst/>
          </a:prstGeom>
        </p:spPr>
        <p:txBody>
          <a:bodyPr/>
          <a:lstStyle/>
          <a:p>
            <a:endParaRPr lang="de-DE" dirty="0"/>
          </a:p>
        </p:txBody>
      </p:sp>
      <p:sp>
        <p:nvSpPr>
          <p:cNvPr id="6" name="Foliennummernplatzhalter 5"/>
          <p:cNvSpPr>
            <a:spLocks noGrp="1"/>
          </p:cNvSpPr>
          <p:nvPr>
            <p:ph type="sldNum" sz="quarter" idx="12"/>
          </p:nvPr>
        </p:nvSpPr>
        <p:spPr>
          <a:xfrm>
            <a:off x="7596188" y="6380758"/>
            <a:ext cx="1368425" cy="288330"/>
          </a:xfrm>
          <a:prstGeom prst="rect">
            <a:avLst/>
          </a:prstGeom>
        </p:spPr>
        <p:txBody>
          <a:bodyPr/>
          <a:lstStyle/>
          <a:p>
            <a:r>
              <a:rPr lang="de-DE" dirty="0"/>
              <a:t>FOLIE </a:t>
            </a:r>
            <a:fld id="{6F346C35-5D54-4188-8BCA-F0AD4793A347}" type="slidenum">
              <a:rPr lang="de-DE" smtClean="0"/>
              <a:pPr/>
              <a:t>‹Nr.›</a:t>
            </a:fld>
            <a:endParaRPr lang="de-DE" dirty="0"/>
          </a:p>
        </p:txBody>
      </p:sp>
      <p:pic>
        <p:nvPicPr>
          <p:cNvPr id="7" name="Picture 2" descr="C:\Users\User\Desktop\hhd_duerr-stiftung\hhd_logos_PNG\hhd_logo_2014_srgb.png"/>
          <p:cNvPicPr>
            <a:picLocks noChangeAspect="1" noChangeArrowheads="1"/>
          </p:cNvPicPr>
          <p:nvPr userDrawn="1"/>
        </p:nvPicPr>
        <p:blipFill>
          <a:blip r:embed="rId2" cstate="print"/>
          <a:srcRect/>
          <a:stretch>
            <a:fillRect/>
          </a:stretch>
        </p:blipFill>
        <p:spPr bwMode="auto">
          <a:xfrm>
            <a:off x="7595766" y="188913"/>
            <a:ext cx="1368847" cy="651343"/>
          </a:xfrm>
          <a:prstGeom prst="rect">
            <a:avLst/>
          </a:prstGeom>
          <a:noFill/>
        </p:spPr>
      </p:pic>
      <p:pic>
        <p:nvPicPr>
          <p:cNvPr id="9" name="Picture 3" descr="C:\Users\User\Desktop\hhd_duerr-stiftung\hhd_logos_PNG\hhd_logo_bildungsimpuls_srgb.png"/>
          <p:cNvPicPr>
            <a:picLocks noChangeAspect="1" noChangeArrowheads="1"/>
          </p:cNvPicPr>
          <p:nvPr userDrawn="1"/>
        </p:nvPicPr>
        <p:blipFill>
          <a:blip r:embed="rId3" cstate="print"/>
          <a:srcRect/>
          <a:stretch>
            <a:fillRect/>
          </a:stretch>
        </p:blipFill>
        <p:spPr bwMode="auto">
          <a:xfrm>
            <a:off x="323528" y="261075"/>
            <a:ext cx="1135345" cy="720378"/>
          </a:xfrm>
          <a:prstGeom prst="rect">
            <a:avLst/>
          </a:prstGeom>
          <a:noFill/>
        </p:spPr>
      </p:pic>
      <p:sp>
        <p:nvSpPr>
          <p:cNvPr id="12" name="Titel 1"/>
          <p:cNvSpPr>
            <a:spLocks noGrp="1"/>
          </p:cNvSpPr>
          <p:nvPr>
            <p:ph type="title" hasCustomPrompt="1"/>
          </p:nvPr>
        </p:nvSpPr>
        <p:spPr>
          <a:xfrm>
            <a:off x="0" y="1052736"/>
            <a:ext cx="9144000" cy="936104"/>
          </a:xfrm>
          <a:prstGeom prst="rect">
            <a:avLst/>
          </a:prstGeom>
          <a:solidFill>
            <a:schemeClr val="tx2"/>
          </a:solidFill>
        </p:spPr>
        <p:txBody>
          <a:bodyPr vert="horz" lIns="252000" tIns="108000" rIns="252000" bIns="108000" rtlCol="0" anchor="ctr" anchorCtr="0">
            <a:noAutofit/>
          </a:bodyPr>
          <a:lstStyle>
            <a:lvl1pPr algn="l" defTabSz="914400" rtl="0" eaLnBrk="1" latinLnBrk="0" hangingPunct="1">
              <a:lnSpc>
                <a:spcPct val="100000"/>
              </a:lnSpc>
              <a:spcBef>
                <a:spcPct val="0"/>
              </a:spcBef>
              <a:buNone/>
              <a:defRPr lang="de-DE" sz="3200" kern="1200" baseline="0" dirty="0">
                <a:solidFill>
                  <a:schemeClr val="bg1"/>
                </a:solidFill>
                <a:latin typeface="+mj-lt"/>
                <a:ea typeface="+mj-ea"/>
                <a:cs typeface="+mj-cs"/>
              </a:defRPr>
            </a:lvl1pPr>
          </a:lstStyle>
          <a:p>
            <a:r>
              <a:rPr lang="de-DE" dirty="0"/>
              <a:t>TITELMASTERFORMAT DURCH KLICKEN BEARBEITEN</a:t>
            </a:r>
          </a:p>
        </p:txBody>
      </p:sp>
    </p:spTree>
    <p:extLst>
      <p:ext uri="{BB962C8B-B14F-4D97-AF65-F5344CB8AC3E}">
        <p14:creationId xmlns:p14="http://schemas.microsoft.com/office/powerpoint/2010/main" val="249469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e Folie">
    <p:spTree>
      <p:nvGrpSpPr>
        <p:cNvPr id="1" name=""/>
        <p:cNvGrpSpPr/>
        <p:nvPr/>
      </p:nvGrpSpPr>
      <p:grpSpPr>
        <a:xfrm>
          <a:off x="0" y="0"/>
          <a:ext cx="0" cy="0"/>
          <a:chOff x="0" y="0"/>
          <a:chExt cx="0" cy="0"/>
        </a:xfrm>
      </p:grpSpPr>
      <p:sp>
        <p:nvSpPr>
          <p:cNvPr id="5" name="Datumsplatzhalter 3"/>
          <p:cNvSpPr>
            <a:spLocks noGrp="1"/>
          </p:cNvSpPr>
          <p:nvPr>
            <p:ph type="dt" sz="half" idx="10"/>
          </p:nvPr>
        </p:nvSpPr>
        <p:spPr>
          <a:xfrm>
            <a:off x="4572000" y="6380758"/>
            <a:ext cx="3024188" cy="288330"/>
          </a:xfrm>
          <a:prstGeom prst="rect">
            <a:avLst/>
          </a:prstGeom>
        </p:spPr>
        <p:txBody>
          <a:bodyPr/>
          <a:lstStyle>
            <a:lvl1pPr algn="r">
              <a:defRPr/>
            </a:lvl1pPr>
          </a:lstStyle>
          <a:p>
            <a:fld id="{8538DA2D-07D8-4A77-87C8-3453339FE899}" type="datetime1">
              <a:rPr lang="de-DE" smtClean="0"/>
              <a:t>21.10.2019</a:t>
            </a:fld>
            <a:endParaRPr lang="de-DE" dirty="0"/>
          </a:p>
        </p:txBody>
      </p:sp>
      <p:sp>
        <p:nvSpPr>
          <p:cNvPr id="6" name="Fußzeilenplatzhalter 4"/>
          <p:cNvSpPr>
            <a:spLocks noGrp="1"/>
          </p:cNvSpPr>
          <p:nvPr>
            <p:ph type="ftr" sz="quarter" idx="11"/>
          </p:nvPr>
        </p:nvSpPr>
        <p:spPr>
          <a:xfrm>
            <a:off x="220028" y="6380758"/>
            <a:ext cx="4321175" cy="288330"/>
          </a:xfrm>
          <a:prstGeom prst="rect">
            <a:avLst/>
          </a:prstGeom>
        </p:spPr>
        <p:txBody>
          <a:bodyPr/>
          <a:lstStyle/>
          <a:p>
            <a:endParaRPr lang="de-DE" dirty="0"/>
          </a:p>
        </p:txBody>
      </p:sp>
      <p:sp>
        <p:nvSpPr>
          <p:cNvPr id="7" name="Foliennummernplatzhalter 5"/>
          <p:cNvSpPr>
            <a:spLocks noGrp="1"/>
          </p:cNvSpPr>
          <p:nvPr>
            <p:ph type="sldNum" sz="quarter" idx="12"/>
          </p:nvPr>
        </p:nvSpPr>
        <p:spPr>
          <a:xfrm>
            <a:off x="7596188" y="6380758"/>
            <a:ext cx="1368425" cy="288330"/>
          </a:xfrm>
          <a:prstGeom prst="rect">
            <a:avLst/>
          </a:prstGeom>
        </p:spPr>
        <p:txBody>
          <a:bodyPr/>
          <a:lstStyle/>
          <a:p>
            <a:r>
              <a:rPr lang="de-DE" dirty="0"/>
              <a:t>FOLIE </a:t>
            </a:r>
            <a:fld id="{6F346C35-5D54-4188-8BCA-F0AD4793A347}" type="slidenum">
              <a:rPr lang="de-DE" smtClean="0"/>
              <a:pPr/>
              <a:t>‹Nr.›</a:t>
            </a:fld>
            <a:endParaRPr lang="de-DE" dirty="0"/>
          </a:p>
        </p:txBody>
      </p:sp>
      <p:pic>
        <p:nvPicPr>
          <p:cNvPr id="8" name="Picture 2" descr="C:\Users\User\Desktop\hhd_duerr-stiftung\hhd_logos_PNG\hhd_logo_2014_srgb.png"/>
          <p:cNvPicPr>
            <a:picLocks noChangeAspect="1" noChangeArrowheads="1"/>
          </p:cNvPicPr>
          <p:nvPr userDrawn="1"/>
        </p:nvPicPr>
        <p:blipFill>
          <a:blip r:embed="rId2" cstate="print"/>
          <a:srcRect/>
          <a:stretch>
            <a:fillRect/>
          </a:stretch>
        </p:blipFill>
        <p:spPr bwMode="auto">
          <a:xfrm>
            <a:off x="7595766" y="188913"/>
            <a:ext cx="1368847" cy="651343"/>
          </a:xfrm>
          <a:prstGeom prst="rect">
            <a:avLst/>
          </a:prstGeom>
          <a:noFill/>
        </p:spPr>
      </p:pic>
      <p:pic>
        <p:nvPicPr>
          <p:cNvPr id="10" name="Picture 3" descr="C:\Users\User\Desktop\hhd_duerr-stiftung\hhd_logos_PNG\hhd_logo_bildungsimpuls_srgb.png"/>
          <p:cNvPicPr>
            <a:picLocks noChangeAspect="1" noChangeArrowheads="1"/>
          </p:cNvPicPr>
          <p:nvPr userDrawn="1"/>
        </p:nvPicPr>
        <p:blipFill>
          <a:blip r:embed="rId3" cstate="print"/>
          <a:srcRect/>
          <a:stretch>
            <a:fillRect/>
          </a:stretch>
        </p:blipFill>
        <p:spPr bwMode="auto">
          <a:xfrm>
            <a:off x="323528" y="261075"/>
            <a:ext cx="1135345" cy="720378"/>
          </a:xfrm>
          <a:prstGeom prst="rect">
            <a:avLst/>
          </a:prstGeom>
          <a:noFill/>
        </p:spPr>
      </p:pic>
    </p:spTree>
    <p:extLst>
      <p:ext uri="{BB962C8B-B14F-4D97-AF65-F5344CB8AC3E}">
        <p14:creationId xmlns:p14="http://schemas.microsoft.com/office/powerpoint/2010/main" val="205767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63688" y="5733256"/>
            <a:ext cx="5486400" cy="5888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Datumsplatzhalter 3"/>
          <p:cNvSpPr>
            <a:spLocks noGrp="1"/>
          </p:cNvSpPr>
          <p:nvPr>
            <p:ph type="dt" sz="half" idx="10"/>
          </p:nvPr>
        </p:nvSpPr>
        <p:spPr>
          <a:xfrm>
            <a:off x="4572000" y="6380758"/>
            <a:ext cx="3024188" cy="288330"/>
          </a:xfrm>
          <a:prstGeom prst="rect">
            <a:avLst/>
          </a:prstGeom>
        </p:spPr>
        <p:txBody>
          <a:bodyPr/>
          <a:lstStyle>
            <a:lvl1pPr algn="r">
              <a:defRPr/>
            </a:lvl1pPr>
          </a:lstStyle>
          <a:p>
            <a:fld id="{5BDFBFA2-C40B-45CD-8AB1-D4EAA92C580E}" type="datetime1">
              <a:rPr lang="de-DE" smtClean="0"/>
              <a:t>21.10.2019</a:t>
            </a:fld>
            <a:endParaRPr lang="de-DE" dirty="0"/>
          </a:p>
        </p:txBody>
      </p:sp>
      <p:sp>
        <p:nvSpPr>
          <p:cNvPr id="9" name="Fußzeilenplatzhalter 4"/>
          <p:cNvSpPr>
            <a:spLocks noGrp="1"/>
          </p:cNvSpPr>
          <p:nvPr>
            <p:ph type="ftr" sz="quarter" idx="11"/>
          </p:nvPr>
        </p:nvSpPr>
        <p:spPr>
          <a:xfrm>
            <a:off x="220028" y="6380758"/>
            <a:ext cx="4321175" cy="288330"/>
          </a:xfrm>
          <a:prstGeom prst="rect">
            <a:avLst/>
          </a:prstGeom>
        </p:spPr>
        <p:txBody>
          <a:bodyPr/>
          <a:lstStyle/>
          <a:p>
            <a:endParaRPr lang="de-DE" dirty="0"/>
          </a:p>
        </p:txBody>
      </p:sp>
      <p:sp>
        <p:nvSpPr>
          <p:cNvPr id="10" name="Foliennummernplatzhalter 5"/>
          <p:cNvSpPr>
            <a:spLocks noGrp="1"/>
          </p:cNvSpPr>
          <p:nvPr>
            <p:ph type="sldNum" sz="quarter" idx="12"/>
          </p:nvPr>
        </p:nvSpPr>
        <p:spPr>
          <a:xfrm>
            <a:off x="7596188" y="6380758"/>
            <a:ext cx="1368425" cy="288330"/>
          </a:xfrm>
          <a:prstGeom prst="rect">
            <a:avLst/>
          </a:prstGeom>
        </p:spPr>
        <p:txBody>
          <a:bodyPr/>
          <a:lstStyle/>
          <a:p>
            <a:r>
              <a:rPr lang="de-DE" dirty="0"/>
              <a:t>FOLIE </a:t>
            </a:r>
            <a:fld id="{6F346C35-5D54-4188-8BCA-F0AD4793A347}" type="slidenum">
              <a:rPr lang="de-DE" smtClean="0"/>
              <a:pPr/>
              <a:t>‹Nr.›</a:t>
            </a:fld>
            <a:endParaRPr lang="de-DE" dirty="0"/>
          </a:p>
        </p:txBody>
      </p:sp>
      <p:pic>
        <p:nvPicPr>
          <p:cNvPr id="11" name="Picture 2" descr="C:\Users\User\Desktop\hhd_duerr-stiftung\hhd_logos_PNG\hhd_logo_2014_srgb.png"/>
          <p:cNvPicPr>
            <a:picLocks noChangeAspect="1" noChangeArrowheads="1"/>
          </p:cNvPicPr>
          <p:nvPr userDrawn="1"/>
        </p:nvPicPr>
        <p:blipFill>
          <a:blip r:embed="rId2" cstate="print"/>
          <a:srcRect/>
          <a:stretch>
            <a:fillRect/>
          </a:stretch>
        </p:blipFill>
        <p:spPr bwMode="auto">
          <a:xfrm>
            <a:off x="7595766" y="188913"/>
            <a:ext cx="1368847" cy="651343"/>
          </a:xfrm>
          <a:prstGeom prst="rect">
            <a:avLst/>
          </a:prstGeom>
          <a:noFill/>
        </p:spPr>
      </p:pic>
      <p:pic>
        <p:nvPicPr>
          <p:cNvPr id="14" name="Picture 3" descr="C:\Users\User\Desktop\hhd_duerr-stiftung\hhd_logos_PNG\hhd_logo_bildungsimpuls_srgb.png"/>
          <p:cNvPicPr>
            <a:picLocks noChangeAspect="1" noChangeArrowheads="1"/>
          </p:cNvPicPr>
          <p:nvPr userDrawn="1"/>
        </p:nvPicPr>
        <p:blipFill>
          <a:blip r:embed="rId3" cstate="print"/>
          <a:srcRect/>
          <a:stretch>
            <a:fillRect/>
          </a:stretch>
        </p:blipFill>
        <p:spPr bwMode="auto">
          <a:xfrm>
            <a:off x="323528" y="261075"/>
            <a:ext cx="1135345" cy="720378"/>
          </a:xfrm>
          <a:prstGeom prst="rect">
            <a:avLst/>
          </a:prstGeom>
          <a:noFill/>
        </p:spPr>
      </p:pic>
      <p:sp>
        <p:nvSpPr>
          <p:cNvPr id="15" name="Titel 1"/>
          <p:cNvSpPr>
            <a:spLocks noGrp="1"/>
          </p:cNvSpPr>
          <p:nvPr>
            <p:ph type="title" hasCustomPrompt="1"/>
          </p:nvPr>
        </p:nvSpPr>
        <p:spPr>
          <a:xfrm>
            <a:off x="0" y="4766672"/>
            <a:ext cx="9144000" cy="936104"/>
          </a:xfrm>
          <a:prstGeom prst="rect">
            <a:avLst/>
          </a:prstGeom>
          <a:solidFill>
            <a:schemeClr val="tx2"/>
          </a:solidFill>
        </p:spPr>
        <p:txBody>
          <a:bodyPr vert="horz" lIns="252000" tIns="108000" rIns="252000" bIns="108000" rtlCol="0" anchor="ctr" anchorCtr="0">
            <a:noAutofit/>
          </a:bodyPr>
          <a:lstStyle>
            <a:lvl1pPr algn="ctr" defTabSz="914400" rtl="0" eaLnBrk="1" latinLnBrk="0" hangingPunct="1">
              <a:lnSpc>
                <a:spcPct val="100000"/>
              </a:lnSpc>
              <a:spcBef>
                <a:spcPct val="0"/>
              </a:spcBef>
              <a:buNone/>
              <a:defRPr lang="de-DE" sz="3200" kern="1200" baseline="0" dirty="0">
                <a:solidFill>
                  <a:schemeClr val="bg1"/>
                </a:solidFill>
                <a:latin typeface="+mj-lt"/>
                <a:ea typeface="+mj-ea"/>
                <a:cs typeface="+mj-cs"/>
              </a:defRPr>
            </a:lvl1pPr>
          </a:lstStyle>
          <a:p>
            <a:r>
              <a:rPr lang="de-DE" dirty="0"/>
              <a:t>TITELMASTERFORMAT DURCH KLICKEN BEARBEITEN</a:t>
            </a:r>
          </a:p>
        </p:txBody>
      </p:sp>
    </p:spTree>
    <p:extLst>
      <p:ext uri="{BB962C8B-B14F-4D97-AF65-F5344CB8AC3E}">
        <p14:creationId xmlns:p14="http://schemas.microsoft.com/office/powerpoint/2010/main" val="407089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0" y="1052736"/>
            <a:ext cx="9144000" cy="719137"/>
          </a:xfrm>
          <a:prstGeom prst="rect">
            <a:avLst/>
          </a:prstGeom>
          <a:solidFill>
            <a:schemeClr val="tx2"/>
          </a:solidFill>
        </p:spPr>
        <p:txBody>
          <a:bodyPr vert="horz" lIns="252000" tIns="45720" rIns="252000" bIns="45720" rtlCol="0" anchor="ctr" anchorCtr="0">
            <a:noAutofit/>
          </a:bodyPr>
          <a:lstStyle/>
          <a:p>
            <a:r>
              <a:rPr lang="de-DE" dirty="0"/>
              <a:t>Titelmasterformat durch Klicken bearbeiten Titelmasterformat durch Klicken bearbeiten</a:t>
            </a:r>
          </a:p>
        </p:txBody>
      </p:sp>
      <p:sp>
        <p:nvSpPr>
          <p:cNvPr id="9" name="Datumsplatzhalter 3"/>
          <p:cNvSpPr>
            <a:spLocks noGrp="1"/>
          </p:cNvSpPr>
          <p:nvPr>
            <p:ph type="dt" sz="half" idx="2"/>
          </p:nvPr>
        </p:nvSpPr>
        <p:spPr>
          <a:xfrm>
            <a:off x="4572000" y="6380758"/>
            <a:ext cx="3024188" cy="288330"/>
          </a:xfrm>
          <a:prstGeom prst="rect">
            <a:avLst/>
          </a:prstGeom>
        </p:spPr>
        <p:txBody>
          <a:bodyPr vert="horz" lIns="91440" tIns="45720" rIns="91440" bIns="0" rtlCol="0" anchor="b" anchorCtr="0"/>
          <a:lstStyle>
            <a:lvl1pPr algn="r">
              <a:defRPr sz="1200">
                <a:solidFill>
                  <a:schemeClr val="tx1"/>
                </a:solidFill>
              </a:defRPr>
            </a:lvl1pPr>
          </a:lstStyle>
          <a:p>
            <a:fld id="{5A4ADF56-D99D-4C4E-822F-D6751DAD2729}" type="datetime1">
              <a:rPr lang="de-DE" smtClean="0"/>
              <a:t>21.10.2019</a:t>
            </a:fld>
            <a:endParaRPr lang="de-DE" dirty="0"/>
          </a:p>
        </p:txBody>
      </p:sp>
      <p:sp>
        <p:nvSpPr>
          <p:cNvPr id="10" name="Fußzeilenplatzhalter 4"/>
          <p:cNvSpPr>
            <a:spLocks noGrp="1"/>
          </p:cNvSpPr>
          <p:nvPr>
            <p:ph type="ftr" sz="quarter" idx="3"/>
          </p:nvPr>
        </p:nvSpPr>
        <p:spPr>
          <a:xfrm>
            <a:off x="179388" y="6381328"/>
            <a:ext cx="4392612" cy="287760"/>
          </a:xfrm>
          <a:prstGeom prst="rect">
            <a:avLst/>
          </a:prstGeom>
        </p:spPr>
        <p:txBody>
          <a:bodyPr vert="horz" lIns="91440" tIns="45720" rIns="91440" bIns="0" rtlCol="0" anchor="b" anchorCtr="0"/>
          <a:lstStyle>
            <a:lvl1pPr marL="0" algn="l" defTabSz="914400" rtl="0" eaLnBrk="1" latinLnBrk="0" hangingPunct="1">
              <a:defRPr lang="de-DE" sz="1200" kern="1200" dirty="0" smtClean="0">
                <a:solidFill>
                  <a:schemeClr val="tx1"/>
                </a:solidFill>
                <a:latin typeface="+mn-lt"/>
                <a:ea typeface="+mn-ea"/>
                <a:cs typeface="+mn-cs"/>
              </a:defRPr>
            </a:lvl1pPr>
          </a:lstStyle>
          <a:p>
            <a:endParaRPr lang="de-DE" dirty="0"/>
          </a:p>
        </p:txBody>
      </p:sp>
      <p:sp>
        <p:nvSpPr>
          <p:cNvPr id="11" name="Foliennummernplatzhalter 5"/>
          <p:cNvSpPr>
            <a:spLocks noGrp="1"/>
          </p:cNvSpPr>
          <p:nvPr>
            <p:ph type="sldNum" sz="quarter" idx="4"/>
          </p:nvPr>
        </p:nvSpPr>
        <p:spPr>
          <a:xfrm>
            <a:off x="7596187" y="6380758"/>
            <a:ext cx="1368425" cy="288330"/>
          </a:xfrm>
          <a:prstGeom prst="rect">
            <a:avLst/>
          </a:prstGeom>
        </p:spPr>
        <p:txBody>
          <a:bodyPr vert="horz" lIns="91440" tIns="45720" rIns="91440" bIns="0" rtlCol="0" anchor="b" anchorCtr="0"/>
          <a:lstStyle>
            <a:lvl1pPr marL="0" algn="r" defTabSz="914400" rtl="0" eaLnBrk="1" latinLnBrk="0" hangingPunct="1">
              <a:defRPr lang="de-DE" sz="1200" kern="1200" smtClean="0">
                <a:solidFill>
                  <a:schemeClr val="tx1"/>
                </a:solidFill>
                <a:latin typeface="+mn-lt"/>
                <a:ea typeface="+mn-ea"/>
                <a:cs typeface="+mn-cs"/>
              </a:defRPr>
            </a:lvl1pPr>
          </a:lstStyle>
          <a:p>
            <a:r>
              <a:rPr lang="de-DE" dirty="0"/>
              <a:t>FOLIE </a:t>
            </a:r>
            <a:fld id="{6F346C35-5D54-4188-8BCA-F0AD4793A347}" type="slidenum">
              <a:rPr lang="de-DE" smtClean="0"/>
              <a:pPr/>
              <a:t>‹Nr.›</a:t>
            </a:fld>
            <a:endParaRPr lang="de-DE" dirty="0"/>
          </a:p>
        </p:txBody>
      </p:sp>
      <p:sp>
        <p:nvSpPr>
          <p:cNvPr id="12" name="Textplatzhalter 2"/>
          <p:cNvSpPr>
            <a:spLocks noGrp="1"/>
          </p:cNvSpPr>
          <p:nvPr>
            <p:ph type="body" idx="1"/>
          </p:nvPr>
        </p:nvSpPr>
        <p:spPr>
          <a:xfrm>
            <a:off x="179388" y="1774800"/>
            <a:ext cx="8713092" cy="4393207"/>
          </a:xfrm>
          <a:prstGeom prst="rect">
            <a:avLst/>
          </a:prstGeom>
        </p:spPr>
        <p:txBody>
          <a:bodyPr vert="horz" lIns="91440" tIns="108000" rIns="91440" bIns="45720" rtlCol="0">
            <a:noAutofit/>
          </a:bodyPr>
          <a:lstStyle/>
          <a:p>
            <a:pPr marL="0" marR="0" lvl="0" indent="0" algn="l" defTabSz="914400" rtl="0" eaLnBrk="1" fontAlgn="auto" latinLnBrk="0" hangingPunct="1">
              <a:lnSpc>
                <a:spcPts val="2400"/>
              </a:lnSpc>
              <a:spcBef>
                <a:spcPts val="600"/>
              </a:spcBef>
              <a:spcAft>
                <a:spcPts val="0"/>
              </a:spcAft>
              <a:buClrTx/>
              <a:buSzTx/>
              <a:tabLst/>
              <a:defRPr/>
            </a:pPr>
            <a:r>
              <a:rPr lang="de-DE" dirty="0"/>
              <a:t>Textmasterformate durch Klicken bearbeiten, Text </a:t>
            </a:r>
            <a:r>
              <a:rPr lang="de-DE" dirty="0" err="1"/>
              <a:t>master</a:t>
            </a:r>
            <a:r>
              <a:rPr lang="de-DE" dirty="0"/>
              <a:t> </a:t>
            </a:r>
            <a:r>
              <a:rPr lang="de-DE" dirty="0" err="1"/>
              <a:t>formate</a:t>
            </a:r>
            <a:r>
              <a:rPr lang="de-DE" dirty="0"/>
              <a:t> durch Klicken bearbeiten, </a:t>
            </a:r>
          </a:p>
          <a:p>
            <a:pPr marL="0" marR="0" lvl="0" indent="0" algn="l" defTabSz="914400" rtl="0" eaLnBrk="1" fontAlgn="auto" latinLnBrk="0" hangingPunct="1">
              <a:lnSpc>
                <a:spcPts val="2400"/>
              </a:lnSpc>
              <a:spcBef>
                <a:spcPts val="600"/>
              </a:spcBef>
              <a:spcAft>
                <a:spcPts val="0"/>
              </a:spcAft>
              <a:buClrTx/>
              <a:buSzTx/>
              <a:buFont typeface="Arial" pitchFamily="34" charset="0"/>
              <a:buNone/>
              <a:tabLst/>
              <a:defRPr/>
            </a:pPr>
            <a:r>
              <a:rPr lang="de-DE" dirty="0"/>
              <a:t>Text </a:t>
            </a:r>
            <a:r>
              <a:rPr lang="de-DE" dirty="0" err="1"/>
              <a:t>master</a:t>
            </a:r>
            <a:r>
              <a:rPr lang="de-DE" dirty="0"/>
              <a:t> </a:t>
            </a:r>
            <a:r>
              <a:rPr lang="de-DE" dirty="0" err="1"/>
              <a:t>formate</a:t>
            </a:r>
            <a:r>
              <a:rPr lang="de-DE" dirty="0"/>
              <a:t> durch Klicken bearbeiten</a:t>
            </a:r>
          </a:p>
          <a:p>
            <a:pPr lvl="1"/>
            <a:r>
              <a:rPr lang="de-DE" dirty="0"/>
              <a:t>ZWEITE EBENE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a:t>
            </a:r>
          </a:p>
          <a:p>
            <a:pPr lvl="2"/>
            <a:r>
              <a:rPr lang="de-DE" dirty="0"/>
              <a:t>Dritte Ebene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 Text </a:t>
            </a:r>
            <a:r>
              <a:rPr lang="de-DE" dirty="0" err="1"/>
              <a:t>master</a:t>
            </a:r>
            <a:r>
              <a:rPr lang="de-DE" dirty="0"/>
              <a:t> </a:t>
            </a:r>
            <a:r>
              <a:rPr lang="de-DE" dirty="0" err="1"/>
              <a:t>formate</a:t>
            </a:r>
            <a:r>
              <a:rPr lang="de-DE" dirty="0"/>
              <a:t> durch Klicken bearbeiten</a:t>
            </a:r>
          </a:p>
          <a:p>
            <a:pPr lvl="4"/>
            <a:r>
              <a:rPr lang="de-DE" dirty="0"/>
              <a:t>Vierte Ebene Text </a:t>
            </a:r>
            <a:r>
              <a:rPr lang="de-DE" dirty="0" err="1"/>
              <a:t>master</a:t>
            </a:r>
            <a:r>
              <a:rPr lang="de-DE" dirty="0"/>
              <a:t> </a:t>
            </a:r>
            <a:r>
              <a:rPr lang="de-DE" dirty="0" err="1"/>
              <a:t>formate</a:t>
            </a:r>
            <a:r>
              <a:rPr lang="de-DE" dirty="0"/>
              <a:t> durch Klicken bearbeiten Textmaster </a:t>
            </a:r>
            <a:r>
              <a:rPr lang="de-DE" dirty="0" err="1"/>
              <a:t>formate</a:t>
            </a:r>
            <a:r>
              <a:rPr lang="de-DE" dirty="0"/>
              <a:t> durch Klicken bearbeiten </a:t>
            </a:r>
          </a:p>
          <a:p>
            <a:pPr lvl="4"/>
            <a:r>
              <a:rPr lang="de-DE" dirty="0"/>
              <a:t>Fünfte Ebene</a:t>
            </a:r>
          </a:p>
          <a:p>
            <a:pPr marL="0" marR="0" lvl="0" indent="0" algn="l" defTabSz="914400" rtl="0" eaLnBrk="1" fontAlgn="auto" latinLnBrk="0" hangingPunct="1">
              <a:lnSpc>
                <a:spcPts val="2400"/>
              </a:lnSpc>
              <a:spcBef>
                <a:spcPts val="600"/>
              </a:spcBef>
              <a:spcAft>
                <a:spcPts val="0"/>
              </a:spcAft>
              <a:buClrTx/>
              <a:buSzTx/>
              <a:buFont typeface="Arial" pitchFamily="34" charset="0"/>
              <a:buNone/>
              <a:tabLst/>
              <a:defRPr/>
            </a:pPr>
            <a:endParaRPr kumimoji="0" lang="de-DE" sz="18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081705156"/>
      </p:ext>
    </p:extLst>
  </p:cSld>
  <p:clrMap bg1="lt1" tx1="dk1" bg2="lt2" tx2="dk2" accent1="accent1" accent2="accent2" accent3="accent3" accent4="accent4" accent5="accent5" accent6="accent6" hlink="hlink" folHlink="folHlink"/>
  <p:sldLayoutIdLst>
    <p:sldLayoutId id="2147483654" r:id="rId1"/>
    <p:sldLayoutId id="2147483669" r:id="rId2"/>
    <p:sldLayoutId id="2147483668" r:id="rId3"/>
    <p:sldLayoutId id="2147483658" r:id="rId4"/>
    <p:sldLayoutId id="2147483659" r:id="rId5"/>
    <p:sldLayoutId id="2147483660" r:id="rId6"/>
    <p:sldLayoutId id="2147483667" r:id="rId7"/>
    <p:sldLayoutId id="2147483662" r:id="rId8"/>
    <p:sldLayoutId id="2147483664" r:id="rId9"/>
    <p:sldLayoutId id="2147483665" r:id="rId10"/>
    <p:sldLayoutId id="2147483666" r:id="rId11"/>
  </p:sldLayoutIdLst>
  <p:hf hdr="0"/>
  <p:txStyles>
    <p:titleStyle>
      <a:lvl1pPr algn="l" defTabSz="914400" rtl="0" eaLnBrk="1" latinLnBrk="0" hangingPunct="1">
        <a:spcBef>
          <a:spcPct val="0"/>
        </a:spcBef>
        <a:buNone/>
        <a:defRPr sz="2400" kern="1200">
          <a:solidFill>
            <a:schemeClr val="bg1"/>
          </a:solidFill>
          <a:latin typeface="+mj-lt"/>
          <a:ea typeface="+mj-ea"/>
          <a:cs typeface="Arial" panose="020B0604020202020204" pitchFamily="34" charset="0"/>
        </a:defRPr>
      </a:lvl1pPr>
    </p:titleStyle>
    <p:body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2800" kern="1200">
          <a:solidFill>
            <a:schemeClr val="tx1"/>
          </a:solidFill>
          <a:latin typeface="Arial" panose="020B0604020202020204" pitchFamily="34" charset="0"/>
          <a:ea typeface="+mn-ea"/>
          <a:cs typeface="Arial" panose="020B0604020202020204" pitchFamily="34" charset="0"/>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2400" kern="1200">
          <a:solidFill>
            <a:schemeClr val="tx1"/>
          </a:solidFill>
          <a:latin typeface="+mn-lt"/>
          <a:ea typeface="+mn-ea"/>
          <a:cs typeface="+mn-cs"/>
        </a:defRPr>
      </a:lvl2pPr>
      <a:lvl3pPr marL="177800" marR="0" indent="-177800" algn="l" defTabSz="914400" rtl="0" eaLnBrk="1" fontAlgn="auto" latinLnBrk="0" hangingPunct="1">
        <a:lnSpc>
          <a:spcPct val="100000"/>
        </a:lnSpc>
        <a:spcBef>
          <a:spcPts val="600"/>
        </a:spcBef>
        <a:spcAft>
          <a:spcPts val="0"/>
        </a:spcAft>
        <a:buClrTx/>
        <a:buSzTx/>
        <a:buFont typeface="Arial" pitchFamily="34" charset="0"/>
        <a:buChar char="•"/>
        <a:tabLst/>
        <a:defRPr sz="2400" kern="1200">
          <a:solidFill>
            <a:schemeClr val="tx1"/>
          </a:solidFill>
          <a:latin typeface="+mn-lt"/>
          <a:ea typeface="+mn-ea"/>
          <a:cs typeface="+mn-cs"/>
        </a:defRPr>
      </a:lvl3pPr>
      <a:lvl4pPr marL="177800" marR="0" indent="-177800" algn="l" defTabSz="914400" rtl="0" eaLnBrk="1" fontAlgn="auto" latinLnBrk="0" hangingPunct="1">
        <a:lnSpc>
          <a:spcPts val="2400"/>
        </a:lnSpc>
        <a:spcBef>
          <a:spcPts val="600"/>
        </a:spcBef>
        <a:spcAft>
          <a:spcPts val="0"/>
        </a:spcAft>
        <a:buClrTx/>
        <a:buSzTx/>
        <a:buFont typeface="Arial" pitchFamily="34" charset="0"/>
        <a:buChar char="•"/>
        <a:tabLst/>
        <a:defRPr sz="2000" kern="1200">
          <a:solidFill>
            <a:schemeClr val="tx1"/>
          </a:solidFill>
          <a:latin typeface="+mn-lt"/>
          <a:ea typeface="+mn-ea"/>
          <a:cs typeface="+mn-cs"/>
        </a:defRPr>
      </a:lvl4pPr>
      <a:lvl5pPr marL="2057400" indent="-228600" algn="l" defTabSz="914400" rtl="0" eaLnBrk="1"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Das Emotionale Wohlbefinden und die Engagiertheit</a:t>
            </a:r>
          </a:p>
        </p:txBody>
      </p:sp>
      <p:pic>
        <p:nvPicPr>
          <p:cNvPr id="4" name="Grafik 3" descr="hhd_logo_impulse_srgb.wmf"/>
          <p:cNvPicPr/>
          <p:nvPr/>
        </p:nvPicPr>
        <p:blipFill>
          <a:blip r:embed="rId2" cstate="print"/>
          <a:stretch>
            <a:fillRect/>
          </a:stretch>
        </p:blipFill>
        <p:spPr>
          <a:xfrm>
            <a:off x="3377456" y="5989920"/>
            <a:ext cx="2346960" cy="609600"/>
          </a:xfrm>
          <a:prstGeom prst="rect">
            <a:avLst/>
          </a:prstGeom>
        </p:spPr>
      </p:pic>
      <p:sp>
        <p:nvSpPr>
          <p:cNvPr id="5" name="Untertitel 4"/>
          <p:cNvSpPr>
            <a:spLocks noGrp="1"/>
          </p:cNvSpPr>
          <p:nvPr>
            <p:ph type="subTitle" idx="1"/>
          </p:nvPr>
        </p:nvSpPr>
        <p:spPr>
          <a:xfrm>
            <a:off x="179388" y="3284538"/>
            <a:ext cx="7272932" cy="2232694"/>
          </a:xfrm>
        </p:spPr>
        <p:txBody>
          <a:bodyPr/>
          <a:lstStyle/>
          <a:p>
            <a:endParaRPr lang="de-DE" sz="2400" dirty="0"/>
          </a:p>
          <a:p>
            <a:r>
              <a:rPr lang="de-DE" sz="2400" dirty="0"/>
              <a:t>Barbara Kühnel, Projektleiterin Early Excellence</a:t>
            </a:r>
          </a:p>
          <a:p>
            <a:r>
              <a:rPr lang="de-DE" sz="2400" dirty="0"/>
              <a:t>Susanne Gebert, Koordinatorin/Fachberaterin Berlin/Ost</a:t>
            </a:r>
            <a:endParaRPr lang="de-DE" dirty="0"/>
          </a:p>
        </p:txBody>
      </p:sp>
    </p:spTree>
    <p:extLst>
      <p:ext uri="{BB962C8B-B14F-4D97-AF65-F5344CB8AC3E}">
        <p14:creationId xmlns:p14="http://schemas.microsoft.com/office/powerpoint/2010/main" val="236249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Bedeutung von Engagiertheit</a:t>
            </a:r>
          </a:p>
        </p:txBody>
      </p:sp>
      <p:sp>
        <p:nvSpPr>
          <p:cNvPr id="3" name="Inhaltsplatzhalter 2"/>
          <p:cNvSpPr>
            <a:spLocks noGrp="1"/>
          </p:cNvSpPr>
          <p:nvPr>
            <p:ph idx="1"/>
          </p:nvPr>
        </p:nvSpPr>
        <p:spPr>
          <a:xfrm>
            <a:off x="179512" y="2060848"/>
            <a:ext cx="8712968" cy="4320479"/>
          </a:xfrm>
        </p:spPr>
        <p:txBody>
          <a:bodyPr/>
          <a:lstStyle/>
          <a:p>
            <a:endParaRPr lang="de-DE" b="1" dirty="0"/>
          </a:p>
          <a:p>
            <a:r>
              <a:rPr lang="de-DE" b="1" dirty="0"/>
              <a:t>Bedeutung für das Kind:</a:t>
            </a:r>
          </a:p>
          <a:p>
            <a:endParaRPr lang="de-DE" b="1" dirty="0"/>
          </a:p>
          <a:p>
            <a:r>
              <a:rPr lang="de-DE" sz="2400" dirty="0"/>
              <a:t>Es nutzt das gesamte Potential seiner Möglichkeiten</a:t>
            </a:r>
          </a:p>
          <a:p>
            <a:r>
              <a:rPr lang="de-DE" sz="2400" dirty="0"/>
              <a:t>und ist hochmotiviert etwas dazu zu lernen. </a:t>
            </a:r>
          </a:p>
          <a:p>
            <a:r>
              <a:rPr lang="de-DE" sz="2400" dirty="0"/>
              <a:t>Die Forscher (z.B. Jansen, 1980, De </a:t>
            </a:r>
            <a:r>
              <a:rPr lang="de-DE" sz="2400" dirty="0" err="1"/>
              <a:t>Neve</a:t>
            </a:r>
            <a:r>
              <a:rPr lang="de-DE" sz="2400" dirty="0"/>
              <a:t>, 1988)</a:t>
            </a:r>
          </a:p>
          <a:p>
            <a:r>
              <a:rPr lang="de-DE" sz="2400" dirty="0"/>
              <a:t>sprechen von `</a:t>
            </a:r>
            <a:r>
              <a:rPr lang="de-DE" sz="2400" dirty="0" err="1"/>
              <a:t>deep</a:t>
            </a:r>
            <a:r>
              <a:rPr lang="de-DE" sz="2400" dirty="0"/>
              <a:t> </a:t>
            </a:r>
            <a:r>
              <a:rPr lang="de-DE" sz="2400" dirty="0" err="1"/>
              <a:t>level</a:t>
            </a:r>
            <a:r>
              <a:rPr lang="de-DE" sz="2400" dirty="0"/>
              <a:t> </a:t>
            </a:r>
            <a:r>
              <a:rPr lang="de-DE" sz="2400" dirty="0" err="1"/>
              <a:t>learning</a:t>
            </a:r>
            <a:r>
              <a:rPr lang="de-DE" sz="2400" dirty="0"/>
              <a:t>´</a:t>
            </a:r>
          </a:p>
        </p:txBody>
      </p:sp>
      <p:sp>
        <p:nvSpPr>
          <p:cNvPr id="4" name="Datumsplatzhalter 3"/>
          <p:cNvSpPr>
            <a:spLocks noGrp="1"/>
          </p:cNvSpPr>
          <p:nvPr>
            <p:ph type="dt" sz="half" idx="10"/>
          </p:nvPr>
        </p:nvSpPr>
        <p:spPr/>
        <p:txBody>
          <a:bodyPr/>
          <a:lstStyle/>
          <a:p>
            <a:fld id="{F492F873-996B-4A2A-8F14-20045290E3D8}"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10</a:t>
            </a:fld>
            <a:endParaRPr lang="de-DE" dirty="0"/>
          </a:p>
        </p:txBody>
      </p:sp>
    </p:spTree>
    <p:extLst>
      <p:ext uri="{BB962C8B-B14F-4D97-AF65-F5344CB8AC3E}">
        <p14:creationId xmlns:p14="http://schemas.microsoft.com/office/powerpoint/2010/main" val="416858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Bedeutung von Engagiertheit</a:t>
            </a:r>
          </a:p>
        </p:txBody>
      </p:sp>
      <p:sp>
        <p:nvSpPr>
          <p:cNvPr id="3" name="Inhaltsplatzhalter 2"/>
          <p:cNvSpPr>
            <a:spLocks noGrp="1"/>
          </p:cNvSpPr>
          <p:nvPr>
            <p:ph idx="1"/>
          </p:nvPr>
        </p:nvSpPr>
        <p:spPr/>
        <p:txBody>
          <a:bodyPr/>
          <a:lstStyle/>
          <a:p>
            <a:r>
              <a:rPr lang="de-DE" b="1" dirty="0"/>
              <a:t>Bedeutung für die Kindertagestätte:</a:t>
            </a:r>
          </a:p>
          <a:p>
            <a:r>
              <a:rPr lang="de-DE" sz="2400" dirty="0"/>
              <a:t>Engagiertheit tritt nicht ein, wenn die Angebote </a:t>
            </a:r>
          </a:p>
          <a:p>
            <a:r>
              <a:rPr lang="de-DE" sz="2400" dirty="0"/>
              <a:t>zu einfach oder die Anforderungen zu hoch sind. </a:t>
            </a:r>
          </a:p>
          <a:p>
            <a:r>
              <a:rPr lang="de-DE" sz="2400" dirty="0"/>
              <a:t>Die Aktivitäten müssen im Bereich der</a:t>
            </a:r>
          </a:p>
          <a:p>
            <a:r>
              <a:rPr lang="de-DE" sz="2400" b="1" dirty="0"/>
              <a:t>„nächstfolgenden oder möglichen</a:t>
            </a:r>
          </a:p>
          <a:p>
            <a:r>
              <a:rPr lang="de-DE" sz="2400" b="1" dirty="0"/>
              <a:t>Entwicklungsschritte“ </a:t>
            </a:r>
            <a:r>
              <a:rPr lang="de-DE" sz="2400" dirty="0"/>
              <a:t>des Kindes anknüpfen </a:t>
            </a:r>
          </a:p>
          <a:p>
            <a:r>
              <a:rPr lang="de-DE" sz="2400" dirty="0"/>
              <a:t>(</a:t>
            </a:r>
            <a:r>
              <a:rPr lang="de-DE" sz="2400" dirty="0" err="1"/>
              <a:t>Vygotsky</a:t>
            </a:r>
            <a:r>
              <a:rPr lang="de-DE" sz="2400" dirty="0"/>
              <a:t>)</a:t>
            </a:r>
          </a:p>
          <a:p>
            <a:r>
              <a:rPr lang="de-DE" sz="2400" dirty="0"/>
              <a:t>Nur wenn die Aktivitäten im Gleichgewicht sind, kommt das</a:t>
            </a:r>
          </a:p>
          <a:p>
            <a:r>
              <a:rPr lang="de-DE" sz="2400" dirty="0"/>
              <a:t>Kind in den Zustand vom „</a:t>
            </a:r>
            <a:r>
              <a:rPr lang="de-DE" sz="2400" dirty="0" err="1"/>
              <a:t>flow</a:t>
            </a:r>
            <a:r>
              <a:rPr lang="de-DE" sz="2400" dirty="0"/>
              <a:t>“</a:t>
            </a:r>
          </a:p>
        </p:txBody>
      </p:sp>
      <p:sp>
        <p:nvSpPr>
          <p:cNvPr id="4" name="Datumsplatzhalter 3"/>
          <p:cNvSpPr>
            <a:spLocks noGrp="1"/>
          </p:cNvSpPr>
          <p:nvPr>
            <p:ph type="dt" sz="half" idx="10"/>
          </p:nvPr>
        </p:nvSpPr>
        <p:spPr/>
        <p:txBody>
          <a:bodyPr/>
          <a:lstStyle/>
          <a:p>
            <a:fld id="{A92E6A1A-3739-4D87-ADB0-0BF3E934D707}"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11</a:t>
            </a:fld>
            <a:endParaRPr lang="de-DE" dirty="0"/>
          </a:p>
        </p:txBody>
      </p:sp>
    </p:spTree>
    <p:extLst>
      <p:ext uri="{BB962C8B-B14F-4D97-AF65-F5344CB8AC3E}">
        <p14:creationId xmlns:p14="http://schemas.microsoft.com/office/powerpoint/2010/main" val="128424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Bedeutung von Engagiertheit</a:t>
            </a:r>
          </a:p>
        </p:txBody>
      </p:sp>
      <p:sp>
        <p:nvSpPr>
          <p:cNvPr id="3" name="Inhaltsplatzhalter 2"/>
          <p:cNvSpPr>
            <a:spLocks noGrp="1"/>
          </p:cNvSpPr>
          <p:nvPr>
            <p:ph idx="1"/>
          </p:nvPr>
        </p:nvSpPr>
        <p:spPr/>
        <p:txBody>
          <a:bodyPr/>
          <a:lstStyle/>
          <a:p>
            <a:endParaRPr lang="de-DE" b="1" dirty="0"/>
          </a:p>
          <a:p>
            <a:r>
              <a:rPr lang="de-DE" b="1" dirty="0"/>
              <a:t>Bedeutung für die Eltern:</a:t>
            </a:r>
          </a:p>
          <a:p>
            <a:endParaRPr lang="de-DE" b="1" dirty="0"/>
          </a:p>
          <a:p>
            <a:r>
              <a:rPr lang="de-DE" sz="2400" dirty="0"/>
              <a:t>Unabhängig von der Aktivität und ihrer Beurteilung, können</a:t>
            </a:r>
          </a:p>
          <a:p>
            <a:r>
              <a:rPr lang="de-DE" sz="2400" dirty="0"/>
              <a:t>Eltern einschätzen lernen, welches Lern- oder</a:t>
            </a:r>
          </a:p>
          <a:p>
            <a:r>
              <a:rPr lang="de-DE" sz="2400" dirty="0"/>
              <a:t>Erfahrungsinteresse ihr Kind hat.</a:t>
            </a:r>
          </a:p>
        </p:txBody>
      </p:sp>
      <p:sp>
        <p:nvSpPr>
          <p:cNvPr id="4" name="Datumsplatzhalter 3"/>
          <p:cNvSpPr>
            <a:spLocks noGrp="1"/>
          </p:cNvSpPr>
          <p:nvPr>
            <p:ph type="dt" sz="half" idx="10"/>
          </p:nvPr>
        </p:nvSpPr>
        <p:spPr/>
        <p:txBody>
          <a:bodyPr/>
          <a:lstStyle/>
          <a:p>
            <a:fld id="{E3444159-E20E-4F4E-8D6C-4569830DFC16}"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12</a:t>
            </a:fld>
            <a:endParaRPr lang="de-DE" dirty="0"/>
          </a:p>
        </p:txBody>
      </p:sp>
    </p:spTree>
    <p:extLst>
      <p:ext uri="{BB962C8B-B14F-4D97-AF65-F5344CB8AC3E}">
        <p14:creationId xmlns:p14="http://schemas.microsoft.com/office/powerpoint/2010/main" val="245149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Signale für Emotionales Wohlbefinden</a:t>
            </a:r>
          </a:p>
        </p:txBody>
      </p:sp>
      <p:sp>
        <p:nvSpPr>
          <p:cNvPr id="4" name="Datumsplatzhalter 3"/>
          <p:cNvSpPr>
            <a:spLocks noGrp="1"/>
          </p:cNvSpPr>
          <p:nvPr>
            <p:ph type="dt" sz="half" idx="10"/>
          </p:nvPr>
        </p:nvSpPr>
        <p:spPr/>
        <p:txBody>
          <a:bodyPr/>
          <a:lstStyle/>
          <a:p>
            <a:fld id="{B5CBF2E7-9488-4252-A417-B7C8D3FD00D7}"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13</a:t>
            </a:fld>
            <a:endParaRPr lang="de-DE" dirty="0"/>
          </a:p>
        </p:txBody>
      </p:sp>
      <p:sp>
        <p:nvSpPr>
          <p:cNvPr id="9" name="Rectangle 3"/>
          <p:cNvSpPr>
            <a:spLocks noGrp="1" noChangeArrowheads="1"/>
          </p:cNvSpPr>
          <p:nvPr/>
        </p:nvSpPr>
        <p:spPr bwMode="auto">
          <a:xfrm>
            <a:off x="899592" y="1916832"/>
            <a:ext cx="8136904" cy="568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2"/>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2"/>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2"/>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9pPr>
          </a:lstStyle>
          <a:p>
            <a:pPr eaLnBrk="1" hangingPunct="1">
              <a:buFont typeface="Verdana" charset="0"/>
              <a:buNone/>
              <a:defRPr/>
            </a:pPr>
            <a:endParaRPr lang="de-DE" sz="1000" b="1" dirty="0">
              <a:latin typeface="Arial Rounded MT Bold" charset="0"/>
            </a:endParaRPr>
          </a:p>
          <a:p>
            <a:pPr eaLnBrk="1" hangingPunct="1">
              <a:buSzPct val="150000"/>
              <a:buFont typeface="Arial" panose="020B0604020202020204" pitchFamily="34" charset="0"/>
              <a:buChar char="•"/>
              <a:defRPr/>
            </a:pPr>
            <a:r>
              <a:rPr lang="de-DE" sz="2000" dirty="0">
                <a:solidFill>
                  <a:srgbClr val="000000"/>
                </a:solidFill>
                <a:latin typeface="+mj-lt"/>
              </a:rPr>
              <a:t>Offenheit</a:t>
            </a:r>
          </a:p>
          <a:p>
            <a:pPr eaLnBrk="1" hangingPunct="1">
              <a:buSzPct val="150000"/>
              <a:buFont typeface="Arial" panose="020B0604020202020204" pitchFamily="34" charset="0"/>
              <a:buChar char="•"/>
              <a:defRPr/>
            </a:pPr>
            <a:r>
              <a:rPr lang="de-DE" sz="2000" dirty="0">
                <a:solidFill>
                  <a:srgbClr val="000000"/>
                </a:solidFill>
                <a:latin typeface="+mj-lt"/>
              </a:rPr>
              <a:t>Flexibilität</a:t>
            </a:r>
          </a:p>
          <a:p>
            <a:pPr eaLnBrk="1" hangingPunct="1">
              <a:buSzPct val="150000"/>
              <a:buFont typeface="Arial" panose="020B0604020202020204" pitchFamily="34" charset="0"/>
              <a:buChar char="•"/>
              <a:defRPr/>
            </a:pPr>
            <a:r>
              <a:rPr lang="de-DE" sz="2000" dirty="0">
                <a:solidFill>
                  <a:srgbClr val="000000"/>
                </a:solidFill>
                <a:latin typeface="+mj-lt"/>
              </a:rPr>
              <a:t>Selbstvertrauen/Selbstwertgefühl</a:t>
            </a:r>
          </a:p>
          <a:p>
            <a:pPr eaLnBrk="1" hangingPunct="1">
              <a:buSzPct val="150000"/>
              <a:buFont typeface="Arial" panose="020B0604020202020204" pitchFamily="34" charset="0"/>
              <a:buChar char="•"/>
              <a:defRPr/>
            </a:pPr>
            <a:r>
              <a:rPr lang="de-DE" sz="2000" dirty="0">
                <a:solidFill>
                  <a:srgbClr val="000000"/>
                </a:solidFill>
                <a:latin typeface="+mj-lt"/>
              </a:rPr>
              <a:t>Durchsetzungsvermögen</a:t>
            </a:r>
          </a:p>
          <a:p>
            <a:pPr eaLnBrk="1" hangingPunct="1">
              <a:buSzPct val="150000"/>
              <a:buFont typeface="Arial" panose="020B0604020202020204" pitchFamily="34" charset="0"/>
              <a:buChar char="•"/>
              <a:defRPr/>
            </a:pPr>
            <a:r>
              <a:rPr lang="de-DE" sz="2000" dirty="0">
                <a:solidFill>
                  <a:srgbClr val="000000"/>
                </a:solidFill>
                <a:latin typeface="+mj-lt"/>
              </a:rPr>
              <a:t>Vitalität</a:t>
            </a:r>
          </a:p>
          <a:p>
            <a:pPr eaLnBrk="1" hangingPunct="1">
              <a:buSzPct val="150000"/>
              <a:buFont typeface="Arial" panose="020B0604020202020204" pitchFamily="34" charset="0"/>
              <a:buChar char="•"/>
              <a:defRPr/>
            </a:pPr>
            <a:r>
              <a:rPr lang="de-DE" sz="2000" dirty="0">
                <a:solidFill>
                  <a:srgbClr val="000000"/>
                </a:solidFill>
                <a:latin typeface="+mj-lt"/>
              </a:rPr>
              <a:t>Entspannung und innere Ruhe</a:t>
            </a:r>
          </a:p>
          <a:p>
            <a:pPr eaLnBrk="1" hangingPunct="1">
              <a:buSzPct val="150000"/>
              <a:buFont typeface="Arial" panose="020B0604020202020204" pitchFamily="34" charset="0"/>
              <a:buChar char="•"/>
              <a:defRPr/>
            </a:pPr>
            <a:r>
              <a:rPr lang="de-DE" sz="2000" dirty="0">
                <a:solidFill>
                  <a:srgbClr val="000000"/>
                </a:solidFill>
                <a:latin typeface="+mj-lt"/>
              </a:rPr>
              <a:t>Genießen können</a:t>
            </a:r>
          </a:p>
          <a:p>
            <a:pPr eaLnBrk="1" hangingPunct="1">
              <a:buSzPct val="150000"/>
              <a:buFont typeface="Arial" panose="020B0604020202020204" pitchFamily="34" charset="0"/>
              <a:buChar char="•"/>
              <a:defRPr/>
            </a:pPr>
            <a:r>
              <a:rPr lang="de-DE" sz="2000" dirty="0">
                <a:solidFill>
                  <a:srgbClr val="000000"/>
                </a:solidFill>
                <a:latin typeface="+mj-lt"/>
              </a:rPr>
              <a:t>Im Einklang mit sich selbst sein</a:t>
            </a:r>
          </a:p>
          <a:p>
            <a:pPr eaLnBrk="1" hangingPunct="1">
              <a:buFont typeface="Verdana" charset="0"/>
              <a:buNone/>
              <a:defRPr/>
            </a:pPr>
            <a:endParaRPr lang="de-DE" sz="1000" b="1" dirty="0">
              <a:solidFill>
                <a:srgbClr val="000000"/>
              </a:solidFill>
              <a:latin typeface="+mj-lt"/>
            </a:endParaRPr>
          </a:p>
        </p:txBody>
      </p:sp>
    </p:spTree>
    <p:extLst>
      <p:ext uri="{BB962C8B-B14F-4D97-AF65-F5344CB8AC3E}">
        <p14:creationId xmlns:p14="http://schemas.microsoft.com/office/powerpoint/2010/main" val="316664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B_48A0004d.jpg"/>
          <p:cNvPicPr>
            <a:picLocks noChangeAspect="1"/>
          </p:cNvPicPr>
          <p:nvPr/>
        </p:nvPicPr>
        <p:blipFill rotWithShape="1">
          <a:blip r:embed="rId2" cstate="print">
            <a:extLst>
              <a:ext uri="{28A0092B-C50C-407E-A947-70E740481C1C}">
                <a14:useLocalDpi xmlns:a14="http://schemas.microsoft.com/office/drawing/2010/main" val="0"/>
              </a:ext>
            </a:extLst>
          </a:blip>
          <a:srcRect l="5032" t="11261" r="27000" b="32617"/>
          <a:stretch/>
        </p:blipFill>
        <p:spPr>
          <a:xfrm>
            <a:off x="-1" y="1972456"/>
            <a:ext cx="9129223" cy="4885544"/>
          </a:xfrm>
          <a:prstGeom prst="rect">
            <a:avLst/>
          </a:prstGeom>
        </p:spPr>
      </p:pic>
      <p:sp>
        <p:nvSpPr>
          <p:cNvPr id="2" name="Titel 1"/>
          <p:cNvSpPr>
            <a:spLocks noGrp="1"/>
          </p:cNvSpPr>
          <p:nvPr>
            <p:ph type="title"/>
          </p:nvPr>
        </p:nvSpPr>
        <p:spPr/>
        <p:txBody>
          <a:bodyPr/>
          <a:lstStyle/>
          <a:p>
            <a:r>
              <a:rPr lang="de-DE" dirty="0"/>
              <a:t>Signal für emotionales Wohlbefinden</a:t>
            </a:r>
          </a:p>
        </p:txBody>
      </p:sp>
      <p:sp>
        <p:nvSpPr>
          <p:cNvPr id="4" name="Datumsplatzhalter 3"/>
          <p:cNvSpPr>
            <a:spLocks noGrp="1"/>
          </p:cNvSpPr>
          <p:nvPr>
            <p:ph type="dt" sz="half" idx="10"/>
          </p:nvPr>
        </p:nvSpPr>
        <p:spPr/>
        <p:txBody>
          <a:bodyPr/>
          <a:lstStyle/>
          <a:p>
            <a:fld id="{B32A7751-89D4-463C-9B1C-46530373E0C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14</a:t>
            </a:fld>
            <a:endParaRPr lang="de-DE" dirty="0"/>
          </a:p>
        </p:txBody>
      </p:sp>
      <p:sp>
        <p:nvSpPr>
          <p:cNvPr id="8" name="Rectangle 13"/>
          <p:cNvSpPr>
            <a:spLocks noChangeArrowheads="1"/>
          </p:cNvSpPr>
          <p:nvPr/>
        </p:nvSpPr>
        <p:spPr bwMode="auto">
          <a:xfrm>
            <a:off x="7164288" y="2492896"/>
            <a:ext cx="1842572" cy="5847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Offenheit</a:t>
            </a:r>
            <a:endParaRPr lang="de-DE" sz="3200" b="1" kern="1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cs typeface="Lucida Sans Unicode" charset="0"/>
            </a:endParaRPr>
          </a:p>
        </p:txBody>
      </p:sp>
      <p:sp>
        <p:nvSpPr>
          <p:cNvPr id="9" name="Rectangle 7"/>
          <p:cNvSpPr>
            <a:spLocks noGrp="1" noChangeArrowheads="1"/>
          </p:cNvSpPr>
          <p:nvPr/>
        </p:nvSpPr>
        <p:spPr bwMode="auto">
          <a:xfrm>
            <a:off x="6184336" y="3429000"/>
            <a:ext cx="2959664" cy="2160240"/>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indent="0" eaLnBrk="1" hangingPunct="1">
              <a:lnSpc>
                <a:spcPct val="100000"/>
              </a:lnSpc>
              <a:spcBef>
                <a:spcPct val="0"/>
              </a:spcBef>
              <a:spcAft>
                <a:spcPts val="800"/>
              </a:spcAft>
              <a:buClr>
                <a:srgbClr val="000000"/>
              </a:buClr>
              <a:buFont typeface="Times New Roman" charset="0"/>
              <a:buNone/>
              <a:defRPr/>
            </a:pPr>
            <a:r>
              <a:rPr lang="de-DE" sz="1200" dirty="0">
                <a:solidFill>
                  <a:srgbClr val="000000"/>
                </a:solidFill>
                <a:latin typeface="+mj-lt"/>
              </a:rPr>
              <a:t>Kinder die sich wohlfühlen sind offen und empfänglich für Reize und Impulse aus der Umgebung. Sind bereit neue, fremde Situationen und Menschen kennen zu lernen. Können positive und negative Gefühle ausdrücken.</a:t>
            </a:r>
          </a:p>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Gesichtsausdruck und Blick sind aufgeweckt, offen und direkt.</a:t>
            </a:r>
            <a:r>
              <a:rPr lang="de-DE" sz="1200" dirty="0">
                <a:solidFill>
                  <a:srgbClr val="083974"/>
                </a:solidFill>
                <a:latin typeface="Arial" charset="0"/>
              </a:rPr>
              <a:t> </a:t>
            </a:r>
          </a:p>
          <a:p>
            <a:pPr marL="0" lvl="0" indent="0" defTabSz="914400" eaLnBrk="1" fontAlgn="auto" hangingPunct="1">
              <a:lnSpc>
                <a:spcPct val="100000"/>
              </a:lnSpc>
              <a:spcBef>
                <a:spcPct val="20000"/>
              </a:spcBef>
              <a:spcAft>
                <a:spcPts val="0"/>
              </a:spcAft>
              <a:buClr>
                <a:srgbClr val="000000"/>
              </a:buClr>
              <a:buSzTx/>
              <a:buNone/>
              <a:defRPr/>
            </a:pPr>
            <a:endParaRPr lang="de-DE" sz="1200" dirty="0">
              <a:solidFill>
                <a:srgbClr val="083974"/>
              </a:solidFill>
              <a:latin typeface="Arial" charset="0"/>
            </a:endParaRP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ct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ct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ct val="20000"/>
              </a:spcBef>
              <a:spcAft>
                <a:spcPts val="800"/>
              </a:spcAft>
              <a:buClr>
                <a:srgbClr val="000000"/>
              </a:buClr>
              <a:buFont typeface="Times New Roman" charset="0"/>
              <a:buNone/>
              <a:defRPr/>
            </a:pPr>
            <a:endParaRPr lang="de-DE" sz="1000" dirty="0">
              <a:solidFill>
                <a:srgbClr val="2A2AA6"/>
              </a:solidFill>
              <a:latin typeface="Arial Rounded MT Bold" charset="0"/>
            </a:endParaRPr>
          </a:p>
        </p:txBody>
      </p:sp>
    </p:spTree>
    <p:extLst>
      <p:ext uri="{BB962C8B-B14F-4D97-AF65-F5344CB8AC3E}">
        <p14:creationId xmlns:p14="http://schemas.microsoft.com/office/powerpoint/2010/main" val="144220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St_Stefan0195gm.jpg"/>
          <p:cNvPicPr>
            <a:picLocks noChangeAspect="1"/>
          </p:cNvPicPr>
          <p:nvPr/>
        </p:nvPicPr>
        <p:blipFill rotWithShape="1">
          <a:blip r:embed="rId2" cstate="print">
            <a:extLst>
              <a:ext uri="{28A0092B-C50C-407E-A947-70E740481C1C}">
                <a14:useLocalDpi xmlns:a14="http://schemas.microsoft.com/office/drawing/2010/main" val="0"/>
              </a:ext>
            </a:extLst>
          </a:blip>
          <a:srcRect t="15474" r="8810" b="21753"/>
          <a:stretch/>
        </p:blipFill>
        <p:spPr>
          <a:xfrm>
            <a:off x="1" y="1999476"/>
            <a:ext cx="9144000" cy="4858524"/>
          </a:xfrm>
          <a:prstGeom prst="rect">
            <a:avLst/>
          </a:prstGeom>
        </p:spPr>
      </p:pic>
      <p:sp>
        <p:nvSpPr>
          <p:cNvPr id="2" name="Titel 1"/>
          <p:cNvSpPr>
            <a:spLocks noGrp="1"/>
          </p:cNvSpPr>
          <p:nvPr>
            <p:ph type="title"/>
          </p:nvPr>
        </p:nvSpPr>
        <p:spPr/>
        <p:txBody>
          <a:bodyPr/>
          <a:lstStyle/>
          <a:p>
            <a:r>
              <a:rPr lang="de-DE" dirty="0"/>
              <a:t>Signal für emotionales Wohlbefinden</a:t>
            </a:r>
          </a:p>
        </p:txBody>
      </p:sp>
      <p:sp>
        <p:nvSpPr>
          <p:cNvPr id="4" name="Datumsplatzhalter 3"/>
          <p:cNvSpPr>
            <a:spLocks noGrp="1"/>
          </p:cNvSpPr>
          <p:nvPr>
            <p:ph type="dt" sz="half" idx="10"/>
          </p:nvPr>
        </p:nvSpPr>
        <p:spPr/>
        <p:txBody>
          <a:bodyPr/>
          <a:lstStyle/>
          <a:p>
            <a:fld id="{8D8F2FDA-1A84-4FD8-A2CB-84DB995BF360}"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15</a:t>
            </a:fld>
            <a:endParaRPr lang="de-DE" dirty="0"/>
          </a:p>
        </p:txBody>
      </p:sp>
      <p:sp>
        <p:nvSpPr>
          <p:cNvPr id="12" name="Rectangle 9"/>
          <p:cNvSpPr>
            <a:spLocks noChangeArrowheads="1"/>
          </p:cNvSpPr>
          <p:nvPr/>
        </p:nvSpPr>
        <p:spPr bwMode="auto">
          <a:xfrm>
            <a:off x="6595364" y="2348880"/>
            <a:ext cx="2009084" cy="5847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Flexibilität</a:t>
            </a:r>
            <a:endParaRPr lang="de-DE" sz="3200" b="1" kern="12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cs typeface="Lucida Sans Unicode" charset="0"/>
            </a:endParaRPr>
          </a:p>
        </p:txBody>
      </p:sp>
      <p:sp>
        <p:nvSpPr>
          <p:cNvPr id="13" name="Rectangle 5"/>
          <p:cNvSpPr>
            <a:spLocks noGrp="1" noChangeArrowheads="1"/>
          </p:cNvSpPr>
          <p:nvPr/>
        </p:nvSpPr>
        <p:spPr bwMode="auto">
          <a:xfrm>
            <a:off x="0" y="4581128"/>
            <a:ext cx="3331071" cy="2276872"/>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indent="0" eaLnBrk="1" hangingPunct="1">
              <a:lnSpc>
                <a:spcPct val="100000"/>
              </a:lnSpc>
              <a:spcBef>
                <a:spcPct val="20000"/>
              </a:spcBef>
              <a:buClr>
                <a:srgbClr val="000000"/>
              </a:buClr>
              <a:buFont typeface="Times New Roman" charset="0"/>
              <a:buNone/>
              <a:defRPr/>
            </a:pPr>
            <a:r>
              <a:rPr lang="de-DE" sz="1200" dirty="0">
                <a:solidFill>
                  <a:srgbClr val="000000"/>
                </a:solidFill>
                <a:latin typeface="+mj-lt"/>
              </a:rPr>
              <a:t>Kinder, die sich wohlfühlen, finden sich schnell in einer ungewohnten Situation zurecht. Sie setzen sich mit neuen Anforderungen auseinander und reagieren darauf. </a:t>
            </a:r>
          </a:p>
          <a:p>
            <a:pPr marL="0" indent="0" eaLnBrk="1" hangingPunct="1">
              <a:lnSpc>
                <a:spcPct val="100000"/>
              </a:lnSpc>
              <a:spcBef>
                <a:spcPct val="20000"/>
              </a:spcBef>
              <a:buClr>
                <a:srgbClr val="000000"/>
              </a:buClr>
              <a:buFont typeface="Times New Roman" charset="0"/>
              <a:buNone/>
              <a:defRPr/>
            </a:pPr>
            <a:r>
              <a:rPr lang="de-DE" sz="1200" dirty="0">
                <a:solidFill>
                  <a:srgbClr val="000000"/>
                </a:solidFill>
                <a:latin typeface="+mj-lt"/>
              </a:rPr>
              <a:t>Sie nehmen neue Begebenheiten an und beziehen sie in ihr Forschen und Lernen mit ein. Bleiben nicht in Problemen, oder Frustration stecken, sondern zeigen Bereitschaft Alternativen anzunehmen, oder Kompromisse zu schließen</a:t>
            </a:r>
            <a:r>
              <a:rPr lang="de-DE" sz="1200" dirty="0">
                <a:solidFill>
                  <a:srgbClr val="083974"/>
                </a:solidFill>
                <a:latin typeface="Arial" charset="0"/>
              </a:rPr>
              <a:t>.</a:t>
            </a:r>
          </a:p>
          <a:p>
            <a:pPr marL="0" indent="0" eaLnBrk="1" hangingPunct="1">
              <a:lnSpc>
                <a:spcPct val="100000"/>
              </a:lnSpc>
              <a:spcBef>
                <a:spcPct val="20000"/>
              </a:spcBef>
              <a:buClr>
                <a:srgbClr val="000000"/>
              </a:buClr>
              <a:buFont typeface="Times New Roman" charset="0"/>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latin typeface="+mj-lt"/>
            </a:endParaRPr>
          </a:p>
        </p:txBody>
      </p:sp>
    </p:spTree>
    <p:extLst>
      <p:ext uri="{BB962C8B-B14F-4D97-AF65-F5344CB8AC3E}">
        <p14:creationId xmlns:p14="http://schemas.microsoft.com/office/powerpoint/2010/main" val="115982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B_48A0020t.jpg"/>
          <p:cNvPicPr>
            <a:picLocks noChangeAspect="1"/>
          </p:cNvPicPr>
          <p:nvPr/>
        </p:nvPicPr>
        <p:blipFill rotWithShape="1">
          <a:blip r:embed="rId2" cstate="print">
            <a:extLst>
              <a:ext uri="{28A0092B-C50C-407E-A947-70E740481C1C}">
                <a14:useLocalDpi xmlns:a14="http://schemas.microsoft.com/office/drawing/2010/main" val="0"/>
              </a:ext>
            </a:extLst>
          </a:blip>
          <a:srcRect b="20151"/>
          <a:stretch/>
        </p:blipFill>
        <p:spPr>
          <a:xfrm>
            <a:off x="0" y="1988840"/>
            <a:ext cx="9144000" cy="4869160"/>
          </a:xfrm>
          <a:prstGeom prst="rect">
            <a:avLst/>
          </a:prstGeom>
        </p:spPr>
      </p:pic>
      <p:sp>
        <p:nvSpPr>
          <p:cNvPr id="2" name="Titel 1"/>
          <p:cNvSpPr>
            <a:spLocks noGrp="1"/>
          </p:cNvSpPr>
          <p:nvPr>
            <p:ph type="title"/>
          </p:nvPr>
        </p:nvSpPr>
        <p:spPr/>
        <p:txBody>
          <a:bodyPr/>
          <a:lstStyle/>
          <a:p>
            <a:r>
              <a:rPr lang="de-DE" dirty="0"/>
              <a:t>Signale für emotionales Wohlbefinden</a:t>
            </a:r>
          </a:p>
        </p:txBody>
      </p:sp>
      <p:sp>
        <p:nvSpPr>
          <p:cNvPr id="4" name="Datumsplatzhalter 3"/>
          <p:cNvSpPr>
            <a:spLocks noGrp="1"/>
          </p:cNvSpPr>
          <p:nvPr>
            <p:ph type="dt" sz="half" idx="10"/>
          </p:nvPr>
        </p:nvSpPr>
        <p:spPr/>
        <p:txBody>
          <a:bodyPr/>
          <a:lstStyle/>
          <a:p>
            <a:fld id="{933A7429-4574-4BBD-8A6C-92D01243FFA8}"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16</a:t>
            </a:fld>
            <a:endParaRPr lang="de-DE" dirty="0"/>
          </a:p>
        </p:txBody>
      </p:sp>
      <p:sp>
        <p:nvSpPr>
          <p:cNvPr id="11" name="Rectangle 10"/>
          <p:cNvSpPr>
            <a:spLocks noChangeArrowheads="1"/>
          </p:cNvSpPr>
          <p:nvPr/>
        </p:nvSpPr>
        <p:spPr bwMode="auto">
          <a:xfrm>
            <a:off x="5126754" y="5301208"/>
            <a:ext cx="4017246" cy="10772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Selbstwertgefühl und </a:t>
            </a:r>
          </a:p>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Selbstvertrauen</a:t>
            </a:r>
          </a:p>
        </p:txBody>
      </p:sp>
      <p:sp>
        <p:nvSpPr>
          <p:cNvPr id="14" name="Rectangle 4"/>
          <p:cNvSpPr>
            <a:spLocks noGrp="1" noChangeArrowheads="1"/>
          </p:cNvSpPr>
          <p:nvPr/>
        </p:nvSpPr>
        <p:spPr bwMode="auto">
          <a:xfrm>
            <a:off x="0" y="1988840"/>
            <a:ext cx="3024187" cy="1728192"/>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Kinder, die sich wohlfühlen, wollen experimentieren und suchen sich Herausforderungen. Sie trauen sich die Konfrontation mit unbekannten Dingen zu und nehmen das Risiko zu scheitern in Kauf. Misserfolge belasten sie nicht dauerhaft.</a:t>
            </a: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endParaRPr lang="de-DE" sz="1000" dirty="0">
              <a:solidFill>
                <a:srgbClr val="083974"/>
              </a:solidFill>
              <a:latin typeface="Arial Rounded MT Bold" charset="0"/>
            </a:endParaRPr>
          </a:p>
        </p:txBody>
      </p:sp>
    </p:spTree>
    <p:extLst>
      <p:ext uri="{BB962C8B-B14F-4D97-AF65-F5344CB8AC3E}">
        <p14:creationId xmlns:p14="http://schemas.microsoft.com/office/powerpoint/2010/main" val="87946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Signale für emotionales Wohlbefinden</a:t>
            </a:r>
          </a:p>
        </p:txBody>
      </p:sp>
      <p:sp>
        <p:nvSpPr>
          <p:cNvPr id="4" name="Datumsplatzhalter 3"/>
          <p:cNvSpPr>
            <a:spLocks noGrp="1"/>
          </p:cNvSpPr>
          <p:nvPr>
            <p:ph type="dt" sz="half" idx="10"/>
          </p:nvPr>
        </p:nvSpPr>
        <p:spPr/>
        <p:txBody>
          <a:bodyPr/>
          <a:lstStyle/>
          <a:p>
            <a:fld id="{88F2A115-A25A-4B75-8F51-92547BB7C410}"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17</a:t>
            </a:fld>
            <a:endParaRPr lang="de-DE" dirty="0"/>
          </a:p>
        </p:txBody>
      </p:sp>
      <p:sp>
        <p:nvSpPr>
          <p:cNvPr id="13" name="Rectangle 4"/>
          <p:cNvSpPr>
            <a:spLocks noGrp="1" noChangeArrowheads="1"/>
          </p:cNvSpPr>
          <p:nvPr/>
        </p:nvSpPr>
        <p:spPr bwMode="auto">
          <a:xfrm>
            <a:off x="4644008" y="2348880"/>
            <a:ext cx="4464050" cy="2808312"/>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2"/>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2"/>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2"/>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endParaRPr lang="de-DE" sz="1200" dirty="0">
              <a:solidFill>
                <a:srgbClr val="000000"/>
              </a:solidFill>
              <a:latin typeface="+mj-lt"/>
            </a:endParaRPr>
          </a:p>
          <a:p>
            <a:pPr marL="0" lvl="0" indent="0" defTabSz="914400" eaLnBrk="1" fontAlgn="auto" hangingPunct="1">
              <a:lnSpc>
                <a:spcPct val="100000"/>
              </a:lnSpc>
              <a:spcBef>
                <a:spcPct val="20000"/>
              </a:spcBef>
              <a:spcAft>
                <a:spcPts val="0"/>
              </a:spcAft>
              <a:buClr>
                <a:srgbClr val="000000"/>
              </a:buClr>
              <a:buSzTx/>
              <a:buNone/>
              <a:defRPr/>
            </a:pPr>
            <a:r>
              <a:rPr lang="de-DE" sz="2800" b="1" dirty="0">
                <a:solidFill>
                  <a:srgbClr val="000000"/>
                </a:solidFill>
                <a:latin typeface="+mj-lt"/>
              </a:rPr>
              <a:t>Durchsetzungsvermögen</a:t>
            </a:r>
            <a:endParaRPr lang="de-DE" sz="1200" dirty="0">
              <a:solidFill>
                <a:srgbClr val="000000"/>
              </a:solidFill>
              <a:latin typeface="+mj-lt"/>
            </a:endParaRPr>
          </a:p>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Kinder, die sich wohlfühlen, vertreten ihr Anliegen und äußern ihre Bedürfnisse und Wünsche. Sie lassen sich nicht schnell beeinflussen oder gehen ohne weiteres auf die „Befehle“ und Vorstellungen anderer Kinder ein.</a:t>
            </a:r>
            <a:r>
              <a:rPr lang="de-DE" sz="1200" dirty="0">
                <a:solidFill>
                  <a:srgbClr val="083974"/>
                </a:solidFill>
                <a:latin typeface="Arial" charset="0"/>
              </a:rPr>
              <a:t> </a:t>
            </a:r>
            <a:r>
              <a:rPr lang="de-DE" sz="1200" dirty="0">
                <a:solidFill>
                  <a:schemeClr val="tx1"/>
                </a:solidFill>
                <a:latin typeface="Arial" charset="0"/>
              </a:rPr>
              <a:t>Sie</a:t>
            </a:r>
            <a:r>
              <a:rPr lang="de-DE" sz="1200" dirty="0">
                <a:solidFill>
                  <a:srgbClr val="083974"/>
                </a:solidFill>
                <a:latin typeface="Arial" charset="0"/>
              </a:rPr>
              <a:t> n</a:t>
            </a:r>
            <a:r>
              <a:rPr lang="de-DE" sz="1200" dirty="0">
                <a:solidFill>
                  <a:schemeClr val="tx1"/>
                </a:solidFill>
                <a:latin typeface="Arial" charset="0"/>
              </a:rPr>
              <a:t>ehmen Herausforderungen an.</a:t>
            </a:r>
          </a:p>
          <a:p>
            <a:pPr mar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a:t>
            </a:r>
            <a:r>
              <a:rPr lang="de-DE" sz="1200" dirty="0" err="1">
                <a:solidFill>
                  <a:srgbClr val="083974"/>
                </a:solidFill>
                <a:latin typeface="Arial" charset="0"/>
              </a:rPr>
              <a:t>Engagiertheistsskala</a:t>
            </a:r>
            <a:r>
              <a:rPr lang="de-DE" sz="1200" dirty="0">
                <a:solidFill>
                  <a:srgbClr val="083974"/>
                </a:solidFill>
                <a:latin typeface="Arial" charset="0"/>
              </a:rPr>
              <a:t>, 2007</a:t>
            </a:r>
            <a:endParaRPr lang="de-DE" sz="1200" dirty="0">
              <a:solidFill>
                <a:srgbClr val="000000"/>
              </a:solidFill>
            </a:endParaRPr>
          </a:p>
          <a:p>
            <a:pPr marL="0" lvl="0" indent="0" defTabSz="914400" eaLnBrk="1" fontAlgn="auto" hangingPunct="1">
              <a:lnSpc>
                <a:spcPct val="100000"/>
              </a:lnSpc>
              <a:spcBef>
                <a:spcPct val="20000"/>
              </a:spcBef>
              <a:spcAft>
                <a:spcPts val="0"/>
              </a:spcAft>
              <a:buClr>
                <a:srgbClr val="000000"/>
              </a:buClr>
              <a:buSzTx/>
              <a:buNone/>
              <a:defRPr/>
            </a:pPr>
            <a:endParaRPr lang="de-DE" sz="1200" dirty="0">
              <a:solidFill>
                <a:srgbClr val="083974"/>
              </a:solidFill>
              <a:latin typeface="Arial" charset="0"/>
            </a:endParaRPr>
          </a:p>
          <a:p>
            <a:pPr marL="0" indent="0" eaLnBrk="1" hangingPunct="1">
              <a:lnSpc>
                <a:spcPct val="100000"/>
              </a:lnSpc>
              <a:spcBef>
                <a:spcPts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endParaRPr lang="de-DE" sz="1000" dirty="0">
              <a:solidFill>
                <a:srgbClr val="2A2AA6"/>
              </a:solidFill>
              <a:latin typeface="Arial Rounded MT Bold" charset="0"/>
            </a:endParaRPr>
          </a:p>
        </p:txBody>
      </p:sp>
      <p:pic>
        <p:nvPicPr>
          <p:cNvPr id="3" name="Bild 2" descr="St_Stefan0202gt.jpg"/>
          <p:cNvPicPr>
            <a:picLocks noChangeAspect="1"/>
          </p:cNvPicPr>
          <p:nvPr/>
        </p:nvPicPr>
        <p:blipFill rotWithShape="1">
          <a:blip r:embed="rId4" cstate="print">
            <a:extLst>
              <a:ext uri="{28A0092B-C50C-407E-A947-70E740481C1C}">
                <a14:useLocalDpi xmlns:a14="http://schemas.microsoft.com/office/drawing/2010/main" val="0"/>
              </a:ext>
            </a:extLst>
          </a:blip>
          <a:srcRect b="35062"/>
          <a:stretch/>
        </p:blipFill>
        <p:spPr>
          <a:xfrm>
            <a:off x="-15560" y="1945805"/>
            <a:ext cx="4299528" cy="4936681"/>
          </a:xfrm>
          <a:prstGeom prst="rect">
            <a:avLst/>
          </a:prstGeom>
        </p:spPr>
      </p:pic>
    </p:spTree>
    <p:extLst>
      <p:ext uri="{BB962C8B-B14F-4D97-AF65-F5344CB8AC3E}">
        <p14:creationId xmlns:p14="http://schemas.microsoft.com/office/powerpoint/2010/main" val="22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9" descr="B_48A0093co.jpg"/>
          <p:cNvPicPr>
            <a:picLocks noChangeAspect="1"/>
          </p:cNvPicPr>
          <p:nvPr/>
        </p:nvPicPr>
        <p:blipFill rotWithShape="1">
          <a:blip r:embed="rId2" cstate="print">
            <a:extLst>
              <a:ext uri="{28A0092B-C50C-407E-A947-70E740481C1C}">
                <a14:useLocalDpi xmlns:a14="http://schemas.microsoft.com/office/drawing/2010/main" val="0"/>
              </a:ext>
            </a:extLst>
          </a:blip>
          <a:srcRect t="3283" b="12036"/>
          <a:stretch/>
        </p:blipFill>
        <p:spPr>
          <a:xfrm>
            <a:off x="0" y="1916832"/>
            <a:ext cx="9144000" cy="4941168"/>
          </a:xfrm>
          <a:prstGeom prst="rect">
            <a:avLst/>
          </a:prstGeom>
        </p:spPr>
      </p:pic>
      <p:sp>
        <p:nvSpPr>
          <p:cNvPr id="2" name="Titel 1"/>
          <p:cNvSpPr>
            <a:spLocks noGrp="1"/>
          </p:cNvSpPr>
          <p:nvPr>
            <p:ph type="title"/>
          </p:nvPr>
        </p:nvSpPr>
        <p:spPr/>
        <p:txBody>
          <a:bodyPr/>
          <a:lstStyle/>
          <a:p>
            <a:r>
              <a:rPr lang="de-DE" dirty="0"/>
              <a:t>Signale für emotionales Wohlbefinden</a:t>
            </a:r>
          </a:p>
        </p:txBody>
      </p:sp>
      <p:sp>
        <p:nvSpPr>
          <p:cNvPr id="4" name="Datumsplatzhalter 3"/>
          <p:cNvSpPr>
            <a:spLocks noGrp="1"/>
          </p:cNvSpPr>
          <p:nvPr>
            <p:ph type="dt" sz="half" idx="10"/>
          </p:nvPr>
        </p:nvSpPr>
        <p:spPr/>
        <p:txBody>
          <a:bodyPr/>
          <a:lstStyle/>
          <a:p>
            <a:fld id="{21634BCE-08D7-43D9-A9F6-3399C00687D1}"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18</a:t>
            </a:fld>
            <a:endParaRPr lang="de-DE" dirty="0"/>
          </a:p>
        </p:txBody>
      </p:sp>
      <p:sp>
        <p:nvSpPr>
          <p:cNvPr id="11" name="Rectangle 8"/>
          <p:cNvSpPr>
            <a:spLocks noChangeArrowheads="1"/>
          </p:cNvSpPr>
          <p:nvPr/>
        </p:nvSpPr>
        <p:spPr bwMode="auto">
          <a:xfrm>
            <a:off x="0" y="2492896"/>
            <a:ext cx="4175943" cy="5847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Vitalität</a:t>
            </a:r>
            <a:endParaRPr lang="de-DE" sz="3200" b="1" kern="12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cs typeface="Lucida Sans Unicode" charset="0"/>
            </a:endParaRPr>
          </a:p>
        </p:txBody>
      </p:sp>
      <p:sp>
        <p:nvSpPr>
          <p:cNvPr id="14" name="Rectangle 4"/>
          <p:cNvSpPr>
            <a:spLocks noGrp="1" noChangeArrowheads="1"/>
          </p:cNvSpPr>
          <p:nvPr/>
        </p:nvSpPr>
        <p:spPr bwMode="auto">
          <a:xfrm>
            <a:off x="5940152" y="4581128"/>
            <a:ext cx="3111082" cy="115212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Kinder, die sich wohlfühlen, machen einen lebendigen und energiegeladenen Eindruck. Zeigen Lebensfreude und Kraft, die Augen stahlen oft.</a:t>
            </a:r>
            <a:r>
              <a:rPr lang="de-DE" sz="1200" dirty="0">
                <a:solidFill>
                  <a:srgbClr val="083974"/>
                </a:solidFill>
                <a:latin typeface="Arial" charset="0"/>
              </a:rPr>
              <a:t> </a:t>
            </a: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a:t>
            </a:r>
            <a:r>
              <a:rPr lang="de-DE" sz="1200" dirty="0" err="1">
                <a:solidFill>
                  <a:srgbClr val="083974"/>
                </a:solidFill>
                <a:latin typeface="Arial" charset="0"/>
              </a:rPr>
              <a:t>Engagiertheistsskala</a:t>
            </a:r>
            <a:r>
              <a:rPr lang="de-DE" sz="1200" dirty="0">
                <a:solidFill>
                  <a:srgbClr val="083974"/>
                </a:solidFill>
                <a:latin typeface="Arial" charset="0"/>
              </a:rPr>
              <a:t>,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r>
              <a:rPr lang="de-DE" sz="1200" dirty="0">
                <a:solidFill>
                  <a:srgbClr val="000000"/>
                </a:solidFill>
                <a:latin typeface="+mj-lt"/>
              </a:rPr>
              <a:t> </a:t>
            </a:r>
          </a:p>
          <a:p>
            <a:pPr marL="0" indent="0" eaLnBrk="1" hangingPunct="1">
              <a:lnSpc>
                <a:spcPct val="100000"/>
              </a:lnSpc>
              <a:spcBef>
                <a:spcPts val="0"/>
              </a:spcBef>
              <a:spcAft>
                <a:spcPts val="800"/>
              </a:spcAft>
              <a:buClr>
                <a:srgbClr val="000000"/>
              </a:buClr>
              <a:buFont typeface="Times New Roman" charset="0"/>
              <a:buNone/>
              <a:defRPr/>
            </a:pPr>
            <a:endParaRPr lang="de-DE" sz="1000" dirty="0">
              <a:solidFill>
                <a:srgbClr val="2A2AA6"/>
              </a:solidFill>
              <a:latin typeface="Arial Rounded MT Bold" charset="0"/>
            </a:endParaRPr>
          </a:p>
        </p:txBody>
      </p:sp>
    </p:spTree>
    <p:extLst>
      <p:ext uri="{BB962C8B-B14F-4D97-AF65-F5344CB8AC3E}">
        <p14:creationId xmlns:p14="http://schemas.microsoft.com/office/powerpoint/2010/main" val="233719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_48A0229.jpg"/>
          <p:cNvPicPr>
            <a:picLocks noChangeAspect="1"/>
          </p:cNvPicPr>
          <p:nvPr/>
        </p:nvPicPr>
        <p:blipFill rotWithShape="1">
          <a:blip r:embed="rId2" cstate="print">
            <a:extLst>
              <a:ext uri="{28A0092B-C50C-407E-A947-70E740481C1C}">
                <a14:useLocalDpi xmlns:a14="http://schemas.microsoft.com/office/drawing/2010/main" val="0"/>
              </a:ext>
            </a:extLst>
          </a:blip>
          <a:srcRect t="3185" b="13607"/>
          <a:stretch/>
        </p:blipFill>
        <p:spPr>
          <a:xfrm>
            <a:off x="2310" y="1947025"/>
            <a:ext cx="9141690" cy="4910975"/>
          </a:xfrm>
          <a:prstGeom prst="rect">
            <a:avLst/>
          </a:prstGeom>
        </p:spPr>
      </p:pic>
      <p:sp>
        <p:nvSpPr>
          <p:cNvPr id="2" name="Titel 1"/>
          <p:cNvSpPr>
            <a:spLocks noGrp="1"/>
          </p:cNvSpPr>
          <p:nvPr>
            <p:ph type="title"/>
          </p:nvPr>
        </p:nvSpPr>
        <p:spPr/>
        <p:txBody>
          <a:bodyPr/>
          <a:lstStyle/>
          <a:p>
            <a:r>
              <a:rPr lang="de-DE" dirty="0"/>
              <a:t>Signale für emotionales Wohlbefinden</a:t>
            </a:r>
          </a:p>
        </p:txBody>
      </p:sp>
      <p:sp>
        <p:nvSpPr>
          <p:cNvPr id="4" name="Datumsplatzhalter 3"/>
          <p:cNvSpPr>
            <a:spLocks noGrp="1"/>
          </p:cNvSpPr>
          <p:nvPr>
            <p:ph type="dt" sz="half" idx="10"/>
          </p:nvPr>
        </p:nvSpPr>
        <p:spPr/>
        <p:txBody>
          <a:bodyPr/>
          <a:lstStyle/>
          <a:p>
            <a:fld id="{499B487A-593B-4B20-9FC9-69BC2184A7BA}"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19</a:t>
            </a:fld>
            <a:endParaRPr lang="de-DE" dirty="0"/>
          </a:p>
        </p:txBody>
      </p:sp>
      <p:sp>
        <p:nvSpPr>
          <p:cNvPr id="12" name="Rectangle 10"/>
          <p:cNvSpPr>
            <a:spLocks noChangeArrowheads="1"/>
          </p:cNvSpPr>
          <p:nvPr/>
        </p:nvSpPr>
        <p:spPr bwMode="auto">
          <a:xfrm>
            <a:off x="5741907" y="2924944"/>
            <a:ext cx="3402093" cy="10772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Entspannung und</a:t>
            </a:r>
          </a:p>
          <a:p>
            <a:pPr>
              <a:defRPr/>
            </a:pPr>
            <a:r>
              <a:rPr lang="de-DE"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innere Ruhe</a:t>
            </a:r>
            <a:endPar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endParaRPr>
          </a:p>
        </p:txBody>
      </p:sp>
      <p:sp>
        <p:nvSpPr>
          <p:cNvPr id="13" name="Rectangle 4"/>
          <p:cNvSpPr>
            <a:spLocks noGrp="1" noChangeArrowheads="1"/>
          </p:cNvSpPr>
          <p:nvPr/>
        </p:nvSpPr>
        <p:spPr bwMode="auto">
          <a:xfrm>
            <a:off x="1" y="1988840"/>
            <a:ext cx="2987824" cy="1656184"/>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Kinder, die sich wohlfühlen, machen einen entspannten aber gleichzeitig auch vitalen Eindruck. Ihre Anspannung im Spiel ist zeitweilig an eine bestimmte Aktivität gebunden“, danach folgt dann wieder Entspannung und es kehrt innere Ruhe ein.</a:t>
            </a:r>
          </a:p>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 </a:t>
            </a: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endParaRPr lang="de-DE" sz="1600" dirty="0">
              <a:solidFill>
                <a:srgbClr val="2A2AA6"/>
              </a:solidFill>
              <a:latin typeface="Arial Rounded MT Bold" charset="0"/>
            </a:endParaRPr>
          </a:p>
        </p:txBody>
      </p:sp>
    </p:spTree>
    <p:extLst>
      <p:ext uri="{BB962C8B-B14F-4D97-AF65-F5344CB8AC3E}">
        <p14:creationId xmlns:p14="http://schemas.microsoft.com/office/powerpoint/2010/main" val="422544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Early Excellence-Ansatz und die ressourcenorientierte Beobachtungssystematik</a:t>
            </a:r>
          </a:p>
        </p:txBody>
      </p:sp>
      <p:sp>
        <p:nvSpPr>
          <p:cNvPr id="3" name="Inhaltsplatzhalter 2"/>
          <p:cNvSpPr>
            <a:spLocks noGrp="1"/>
          </p:cNvSpPr>
          <p:nvPr>
            <p:ph idx="1"/>
          </p:nvPr>
        </p:nvSpPr>
        <p:spPr/>
        <p:txBody>
          <a:bodyPr/>
          <a:lstStyle/>
          <a:p>
            <a:endParaRPr lang="de-DE" dirty="0"/>
          </a:p>
          <a:p>
            <a:endParaRPr lang="de-DE" dirty="0"/>
          </a:p>
          <a:p>
            <a:pPr>
              <a:buFont typeface="Arial" panose="020B0604020202020204" pitchFamily="34" charset="0"/>
              <a:buChar char="•"/>
            </a:pPr>
            <a:r>
              <a:rPr lang="de-DE" dirty="0"/>
              <a:t>Bildungsbereiche der Orientierungspläne der </a:t>
            </a:r>
          </a:p>
          <a:p>
            <a:pPr>
              <a:buFont typeface="Arial" panose="020B0604020202020204" pitchFamily="34" charset="0"/>
              <a:buChar char="•"/>
            </a:pPr>
            <a:r>
              <a:rPr lang="de-DE" dirty="0"/>
              <a:t>Bundesländer</a:t>
            </a:r>
          </a:p>
          <a:p>
            <a:pPr>
              <a:buFont typeface="Arial" panose="020B0604020202020204" pitchFamily="34" charset="0"/>
              <a:buChar char="•"/>
            </a:pPr>
            <a:r>
              <a:rPr lang="de-DE" dirty="0"/>
              <a:t>Schemas</a:t>
            </a:r>
          </a:p>
          <a:p>
            <a:pPr>
              <a:buFont typeface="Arial" panose="020B0604020202020204" pitchFamily="34" charset="0"/>
              <a:buChar char="•"/>
            </a:pPr>
            <a:r>
              <a:rPr lang="de-DE" dirty="0"/>
              <a:t>Emotionales Wohlbefinden und Engagiertheit</a:t>
            </a:r>
          </a:p>
        </p:txBody>
      </p:sp>
      <p:sp>
        <p:nvSpPr>
          <p:cNvPr id="4" name="Datumsplatzhalter 3"/>
          <p:cNvSpPr>
            <a:spLocks noGrp="1"/>
          </p:cNvSpPr>
          <p:nvPr>
            <p:ph type="dt" sz="half" idx="10"/>
          </p:nvPr>
        </p:nvSpPr>
        <p:spPr/>
        <p:txBody>
          <a:bodyPr/>
          <a:lstStyle/>
          <a:p>
            <a:fld id="{B9D6E8ED-E0B2-46ED-97D2-1E1F7B48B7D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2</a:t>
            </a:fld>
            <a:endParaRPr lang="de-DE" dirty="0"/>
          </a:p>
        </p:txBody>
      </p:sp>
    </p:spTree>
    <p:extLst>
      <p:ext uri="{BB962C8B-B14F-4D97-AF65-F5344CB8AC3E}">
        <p14:creationId xmlns:p14="http://schemas.microsoft.com/office/powerpoint/2010/main" val="90462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Signale für emotionales Wohlbefinden</a:t>
            </a:r>
          </a:p>
        </p:txBody>
      </p:sp>
      <p:sp>
        <p:nvSpPr>
          <p:cNvPr id="4" name="Datumsplatzhalter 3"/>
          <p:cNvSpPr>
            <a:spLocks noGrp="1"/>
          </p:cNvSpPr>
          <p:nvPr>
            <p:ph type="dt" sz="half" idx="10"/>
          </p:nvPr>
        </p:nvSpPr>
        <p:spPr/>
        <p:txBody>
          <a:bodyPr/>
          <a:lstStyle/>
          <a:p>
            <a:fld id="{9594E026-0869-471D-9120-68C642C24F93}" type="datetime1">
              <a:rPr lang="de-DE" smtClean="0"/>
              <a:t>21.10.2019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20</a:t>
            </a:fld>
            <a:endParaRPr lang="de-DE" dirty="0"/>
          </a:p>
        </p:txBody>
      </p:sp>
      <p:sp>
        <p:nvSpPr>
          <p:cNvPr id="14" name="Rectangle 8"/>
          <p:cNvSpPr>
            <a:spLocks noChangeArrowheads="1"/>
          </p:cNvSpPr>
          <p:nvPr/>
        </p:nvSpPr>
        <p:spPr bwMode="auto">
          <a:xfrm>
            <a:off x="5436096" y="2772216"/>
            <a:ext cx="3619902"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b="1" kern="1200" dirty="0">
                <a:ln w="17780" cmpd="sng">
                  <a:solidFill>
                    <a:schemeClr val="accent1">
                      <a:tint val="3000"/>
                    </a:schemeClr>
                  </a:solidFill>
                  <a:prstDash val="solid"/>
                  <a:miter lim="800000"/>
                </a:ln>
                <a:latin typeface="+mj-lt"/>
                <a:cs typeface="Lucida Sans Unicode" charset="0"/>
              </a:rPr>
              <a:t>Genießen</a:t>
            </a:r>
            <a:r>
              <a:rPr lang="de-DE" sz="3200" b="1" kern="1200"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mj-lt"/>
                <a:cs typeface="Lucida Sans Unicode" charset="0"/>
              </a:rPr>
              <a:t> </a:t>
            </a:r>
            <a:r>
              <a:rPr lang="de-DE" sz="3200" b="1" kern="1200" dirty="0">
                <a:ln w="17780" cmpd="sng">
                  <a:solidFill>
                    <a:schemeClr val="accent1">
                      <a:tint val="3000"/>
                    </a:schemeClr>
                  </a:solidFill>
                  <a:prstDash val="solid"/>
                  <a:miter lim="800000"/>
                </a:ln>
                <a:latin typeface="+mj-lt"/>
                <a:cs typeface="Lucida Sans Unicode" charset="0"/>
              </a:rPr>
              <a:t>können</a:t>
            </a:r>
          </a:p>
        </p:txBody>
      </p:sp>
      <p:sp>
        <p:nvSpPr>
          <p:cNvPr id="15" name="Rectangle 4"/>
          <p:cNvSpPr>
            <a:spLocks noGrp="1" noChangeArrowheads="1"/>
          </p:cNvSpPr>
          <p:nvPr/>
        </p:nvSpPr>
        <p:spPr bwMode="auto">
          <a:xfrm>
            <a:off x="5508104" y="3573016"/>
            <a:ext cx="3529013" cy="1655763"/>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2"/>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2"/>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2"/>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Kinder, die sich wohlfühlen, genießen ihr Dasein ohne Einschränkung. Sie machen einen frohen und glücklichen Eindruck. Diese Freude ist authentisch. Einige Kinder zeigen ihre Begeisterung und ihr Vergnügen deutlich sichtbar und hörbar. Andere sind stille Genießer.</a:t>
            </a:r>
          </a:p>
          <a:p>
            <a:pPr marL="0" lvl="0" indent="0" defTabSz="914400" eaLnBrk="1" fontAlgn="auto" hangingPunct="1">
              <a:lnSpc>
                <a:spcPct val="100000"/>
              </a:lnSpc>
              <a:spcBef>
                <a:spcPct val="20000"/>
              </a:spcBef>
              <a:spcAft>
                <a:spcPts val="0"/>
              </a:spcAft>
              <a:buClr>
                <a:srgbClr val="000000"/>
              </a:buClr>
              <a:buSzTx/>
              <a:buNone/>
              <a:defRPr/>
            </a:pPr>
            <a:endParaRPr lang="de-DE" sz="1200" dirty="0">
              <a:solidFill>
                <a:srgbClr val="083974"/>
              </a:solidFill>
              <a:latin typeface="Arial" charset="0"/>
            </a:endParaRP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endParaRPr lang="de-DE" sz="1000" dirty="0">
              <a:solidFill>
                <a:srgbClr val="2A2AA6"/>
              </a:solidFill>
              <a:latin typeface="Arial Rounded MT Bold" charset="0"/>
            </a:endParaRPr>
          </a:p>
        </p:txBody>
      </p:sp>
      <p:pic>
        <p:nvPicPr>
          <p:cNvPr id="7" name="Bild 6" descr="_48A0045.jpg"/>
          <p:cNvPicPr>
            <a:picLocks noChangeAspect="1"/>
          </p:cNvPicPr>
          <p:nvPr/>
        </p:nvPicPr>
        <p:blipFill rotWithShape="1">
          <a:blip r:embed="rId4" cstate="print">
            <a:extLst>
              <a:ext uri="{28A0092B-C50C-407E-A947-70E740481C1C}">
                <a14:useLocalDpi xmlns:a14="http://schemas.microsoft.com/office/drawing/2010/main" val="0"/>
              </a:ext>
            </a:extLst>
          </a:blip>
          <a:srcRect l="16717" r="5357" b="21709"/>
          <a:stretch/>
        </p:blipFill>
        <p:spPr>
          <a:xfrm>
            <a:off x="0" y="1965444"/>
            <a:ext cx="5076056" cy="4889481"/>
          </a:xfrm>
          <a:prstGeom prst="rect">
            <a:avLst/>
          </a:prstGeom>
        </p:spPr>
      </p:pic>
    </p:spTree>
    <p:extLst>
      <p:ext uri="{BB962C8B-B14F-4D97-AF65-F5344CB8AC3E}">
        <p14:creationId xmlns:p14="http://schemas.microsoft.com/office/powerpoint/2010/main" val="2004614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B_48A0012l.jpg"/>
          <p:cNvPicPr>
            <a:picLocks noChangeAspect="1"/>
          </p:cNvPicPr>
          <p:nvPr/>
        </p:nvPicPr>
        <p:blipFill rotWithShape="1">
          <a:blip r:embed="rId2" cstate="print">
            <a:extLst>
              <a:ext uri="{28A0092B-C50C-407E-A947-70E740481C1C}">
                <a14:useLocalDpi xmlns:a14="http://schemas.microsoft.com/office/drawing/2010/main" val="0"/>
              </a:ext>
            </a:extLst>
          </a:blip>
          <a:srcRect l="27016" r="28826"/>
          <a:stretch/>
        </p:blipFill>
        <p:spPr>
          <a:xfrm>
            <a:off x="0" y="1962757"/>
            <a:ext cx="3296839" cy="4895243"/>
          </a:xfrm>
          <a:prstGeom prst="rect">
            <a:avLst/>
          </a:prstGeom>
        </p:spPr>
      </p:pic>
      <p:pic>
        <p:nvPicPr>
          <p:cNvPr id="3" name="Bild 2" descr="B_48A0011k.jpg"/>
          <p:cNvPicPr>
            <a:picLocks noChangeAspect="1"/>
          </p:cNvPicPr>
          <p:nvPr/>
        </p:nvPicPr>
        <p:blipFill rotWithShape="1">
          <a:blip r:embed="rId3" cstate="print">
            <a:extLst>
              <a:ext uri="{28A0092B-C50C-407E-A947-70E740481C1C}">
                <a14:useLocalDpi xmlns:a14="http://schemas.microsoft.com/office/drawing/2010/main" val="0"/>
              </a:ext>
            </a:extLst>
          </a:blip>
          <a:srcRect l="7421" t="-174" r="11942" b="1"/>
          <a:stretch/>
        </p:blipFill>
        <p:spPr>
          <a:xfrm>
            <a:off x="3172853" y="1916832"/>
            <a:ext cx="5971147" cy="4946738"/>
          </a:xfrm>
          <a:prstGeom prst="rect">
            <a:avLst/>
          </a:prstGeom>
        </p:spPr>
      </p:pic>
      <p:sp>
        <p:nvSpPr>
          <p:cNvPr id="2" name="Titel 1"/>
          <p:cNvSpPr>
            <a:spLocks noGrp="1"/>
          </p:cNvSpPr>
          <p:nvPr>
            <p:ph type="title"/>
          </p:nvPr>
        </p:nvSpPr>
        <p:spPr/>
        <p:txBody>
          <a:bodyPr/>
          <a:lstStyle/>
          <a:p>
            <a:r>
              <a:rPr lang="de-DE" dirty="0"/>
              <a:t>Signale für emotionales Wohlbefinden</a:t>
            </a:r>
          </a:p>
        </p:txBody>
      </p:sp>
      <p:sp>
        <p:nvSpPr>
          <p:cNvPr id="4" name="Datumsplatzhalter 3"/>
          <p:cNvSpPr>
            <a:spLocks noGrp="1"/>
          </p:cNvSpPr>
          <p:nvPr>
            <p:ph type="dt" sz="half" idx="10"/>
          </p:nvPr>
        </p:nvSpPr>
        <p:spPr/>
        <p:txBody>
          <a:bodyPr/>
          <a:lstStyle/>
          <a:p>
            <a:fld id="{7DF90EA9-A6ED-4393-9B29-749F721E0001}"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21</a:t>
            </a:fld>
            <a:endParaRPr lang="de-DE" dirty="0"/>
          </a:p>
        </p:txBody>
      </p:sp>
      <p:sp>
        <p:nvSpPr>
          <p:cNvPr id="11" name="Rectangle 10"/>
          <p:cNvSpPr>
            <a:spLocks noChangeArrowheads="1"/>
          </p:cNvSpPr>
          <p:nvPr/>
        </p:nvSpPr>
        <p:spPr bwMode="auto">
          <a:xfrm>
            <a:off x="2688321" y="1988840"/>
            <a:ext cx="3035807" cy="10772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Im Einklang mit</a:t>
            </a:r>
          </a:p>
          <a:p>
            <a:pPr>
              <a:defRPr/>
            </a:pPr>
            <a:r>
              <a:rPr lang="de-DE"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sich selbst sein</a:t>
            </a:r>
            <a:endPar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endParaRPr>
          </a:p>
        </p:txBody>
      </p:sp>
      <p:sp>
        <p:nvSpPr>
          <p:cNvPr id="12" name="Rectangle 4"/>
          <p:cNvSpPr>
            <a:spLocks noGrp="1" noChangeArrowheads="1"/>
          </p:cNvSpPr>
          <p:nvPr/>
        </p:nvSpPr>
        <p:spPr bwMode="auto">
          <a:xfrm>
            <a:off x="2771800" y="3429000"/>
            <a:ext cx="2520280" cy="2448272"/>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4"/>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4"/>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4"/>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4"/>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4"/>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5"/>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5"/>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5"/>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5"/>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Kinder, die sich wohlfühlen, leben im Einklang mit ihren Bedürfnissen, Wünschen, Gefühlen und Gedanken. Sie scheinen selbst zu wissen, was sie brauchen, wünschen und fühlen. Sie lassen zeitweise auch unangenehme und negative Empfindungen zu und lernen damit umzugehen.</a:t>
            </a: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endParaRPr lang="de-DE" sz="1200" b="1"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endParaRPr lang="de-DE" sz="1200" b="1" dirty="0">
              <a:solidFill>
                <a:srgbClr val="2A2AA6"/>
              </a:solidFill>
              <a:latin typeface="Arial" charset="0"/>
            </a:endParaRPr>
          </a:p>
        </p:txBody>
      </p:sp>
    </p:spTree>
    <p:extLst>
      <p:ext uri="{BB962C8B-B14F-4D97-AF65-F5344CB8AC3E}">
        <p14:creationId xmlns:p14="http://schemas.microsoft.com/office/powerpoint/2010/main" val="677326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Signale von Engagiertheit </a:t>
            </a:r>
          </a:p>
        </p:txBody>
      </p:sp>
      <p:sp>
        <p:nvSpPr>
          <p:cNvPr id="4" name="Datumsplatzhalter 3"/>
          <p:cNvSpPr>
            <a:spLocks noGrp="1"/>
          </p:cNvSpPr>
          <p:nvPr>
            <p:ph type="dt" sz="half" idx="10"/>
          </p:nvPr>
        </p:nvSpPr>
        <p:spPr/>
        <p:txBody>
          <a:bodyPr/>
          <a:lstStyle/>
          <a:p>
            <a:fld id="{01EFF557-2055-4462-83AF-E16D2ECBC336}"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22</a:t>
            </a:fld>
            <a:endParaRPr lang="de-DE" dirty="0"/>
          </a:p>
        </p:txBody>
      </p:sp>
      <p:sp>
        <p:nvSpPr>
          <p:cNvPr id="7" name="Rectangle 2"/>
          <p:cNvSpPr>
            <a:spLocks noGrp="1" noChangeArrowheads="1"/>
          </p:cNvSpPr>
          <p:nvPr/>
        </p:nvSpPr>
        <p:spPr bwMode="auto">
          <a:xfrm>
            <a:off x="1025670" y="1965024"/>
            <a:ext cx="5418538" cy="3912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2"/>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2"/>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2"/>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9pPr>
          </a:lstStyle>
          <a:p>
            <a:pPr eaLnBrk="1" hangingPunct="1">
              <a:lnSpc>
                <a:spcPct val="81000"/>
              </a:lnSpc>
              <a:buSzPct val="150000"/>
              <a:buFont typeface="Verdana" charset="0"/>
              <a:buNone/>
              <a:defRPr/>
            </a:pPr>
            <a:endParaRPr lang="de-DE" sz="1600" b="1" dirty="0">
              <a:solidFill>
                <a:srgbClr val="000000"/>
              </a:solidFill>
              <a:latin typeface="+mj-lt"/>
            </a:endParaRPr>
          </a:p>
          <a:p>
            <a:pPr eaLnBrk="1" hangingPunct="1">
              <a:lnSpc>
                <a:spcPct val="81000"/>
              </a:lnSpc>
              <a:buSzPct val="150000"/>
              <a:buFont typeface="Verdana" charset="0"/>
              <a:buNone/>
              <a:defRPr/>
            </a:pPr>
            <a:endParaRPr lang="de-DE" sz="1600" dirty="0">
              <a:solidFill>
                <a:srgbClr val="000000"/>
              </a:solidFill>
              <a:latin typeface="+mj-lt"/>
            </a:endParaRPr>
          </a:p>
          <a:p>
            <a:pPr eaLnBrk="1" hangingPunct="1">
              <a:lnSpc>
                <a:spcPct val="81000"/>
              </a:lnSpc>
              <a:buClr>
                <a:srgbClr val="083974"/>
              </a:buClr>
              <a:buSzPct val="150000"/>
              <a:buFont typeface="Arial" panose="020B0604020202020204" pitchFamily="34" charset="0"/>
              <a:buChar char="•"/>
              <a:defRPr/>
            </a:pPr>
            <a:r>
              <a:rPr lang="de-DE" sz="2000" dirty="0">
                <a:solidFill>
                  <a:srgbClr val="000000"/>
                </a:solidFill>
                <a:latin typeface="+mj-lt"/>
              </a:rPr>
              <a:t>Konzentration</a:t>
            </a:r>
          </a:p>
          <a:p>
            <a:pPr eaLnBrk="1" hangingPunct="1">
              <a:lnSpc>
                <a:spcPct val="81000"/>
              </a:lnSpc>
              <a:buClr>
                <a:srgbClr val="083974"/>
              </a:buClr>
              <a:buSzPct val="150000"/>
              <a:buFont typeface="Arial" panose="020B0604020202020204" pitchFamily="34" charset="0"/>
              <a:buChar char="•"/>
              <a:defRPr/>
            </a:pPr>
            <a:r>
              <a:rPr lang="de-DE" sz="2000" dirty="0">
                <a:solidFill>
                  <a:srgbClr val="000000"/>
                </a:solidFill>
                <a:latin typeface="+mj-lt"/>
              </a:rPr>
              <a:t>Energie</a:t>
            </a:r>
          </a:p>
          <a:p>
            <a:pPr eaLnBrk="1" hangingPunct="1">
              <a:lnSpc>
                <a:spcPct val="81000"/>
              </a:lnSpc>
              <a:buClr>
                <a:srgbClr val="083974"/>
              </a:buClr>
              <a:buSzPct val="150000"/>
              <a:buFont typeface="Arial" panose="020B0604020202020204" pitchFamily="34" charset="0"/>
              <a:buChar char="•"/>
              <a:defRPr/>
            </a:pPr>
            <a:r>
              <a:rPr lang="de-DE" sz="2000" dirty="0">
                <a:solidFill>
                  <a:srgbClr val="000000"/>
                </a:solidFill>
                <a:latin typeface="+mj-lt"/>
              </a:rPr>
              <a:t>Komplexität und Kreativität</a:t>
            </a:r>
          </a:p>
          <a:p>
            <a:pPr eaLnBrk="1" hangingPunct="1">
              <a:lnSpc>
                <a:spcPct val="81000"/>
              </a:lnSpc>
              <a:buClr>
                <a:srgbClr val="083974"/>
              </a:buClr>
              <a:buSzPct val="150000"/>
              <a:buFont typeface="Arial" panose="020B0604020202020204" pitchFamily="34" charset="0"/>
              <a:buChar char="•"/>
              <a:defRPr/>
            </a:pPr>
            <a:r>
              <a:rPr lang="de-DE" sz="2000" dirty="0">
                <a:solidFill>
                  <a:srgbClr val="000000"/>
                </a:solidFill>
                <a:latin typeface="+mj-lt"/>
              </a:rPr>
              <a:t>Gesichtsausdruck und Körperhaltung</a:t>
            </a:r>
          </a:p>
          <a:p>
            <a:pPr eaLnBrk="1" hangingPunct="1">
              <a:lnSpc>
                <a:spcPct val="81000"/>
              </a:lnSpc>
              <a:buClr>
                <a:srgbClr val="083974"/>
              </a:buClr>
              <a:buSzPct val="150000"/>
              <a:buFont typeface="Arial" panose="020B0604020202020204" pitchFamily="34" charset="0"/>
              <a:buChar char="•"/>
              <a:defRPr/>
            </a:pPr>
            <a:r>
              <a:rPr lang="de-DE" sz="2000" dirty="0">
                <a:solidFill>
                  <a:srgbClr val="000000"/>
                </a:solidFill>
                <a:latin typeface="+mj-lt"/>
              </a:rPr>
              <a:t>Ausdauer</a:t>
            </a:r>
          </a:p>
          <a:p>
            <a:pPr eaLnBrk="1" hangingPunct="1">
              <a:lnSpc>
                <a:spcPct val="81000"/>
              </a:lnSpc>
              <a:buClr>
                <a:srgbClr val="083974"/>
              </a:buClr>
              <a:buSzPct val="150000"/>
              <a:buFont typeface="Arial" panose="020B0604020202020204" pitchFamily="34" charset="0"/>
              <a:buChar char="•"/>
              <a:defRPr/>
            </a:pPr>
            <a:r>
              <a:rPr lang="de-DE" sz="2000" dirty="0">
                <a:solidFill>
                  <a:srgbClr val="000000"/>
                </a:solidFill>
                <a:latin typeface="+mj-lt"/>
              </a:rPr>
              <a:t>Genauigkeit</a:t>
            </a:r>
          </a:p>
          <a:p>
            <a:pPr eaLnBrk="1" hangingPunct="1">
              <a:lnSpc>
                <a:spcPct val="81000"/>
              </a:lnSpc>
              <a:buClr>
                <a:srgbClr val="083974"/>
              </a:buClr>
              <a:buSzPct val="150000"/>
              <a:buFont typeface="Arial" panose="020B0604020202020204" pitchFamily="34" charset="0"/>
              <a:buChar char="•"/>
              <a:defRPr/>
            </a:pPr>
            <a:r>
              <a:rPr lang="de-DE" sz="2000" dirty="0">
                <a:solidFill>
                  <a:srgbClr val="000000"/>
                </a:solidFill>
                <a:latin typeface="+mj-lt"/>
              </a:rPr>
              <a:t>Reaktionsbereitschaft</a:t>
            </a:r>
          </a:p>
          <a:p>
            <a:pPr eaLnBrk="1" hangingPunct="1">
              <a:lnSpc>
                <a:spcPct val="81000"/>
              </a:lnSpc>
              <a:buClr>
                <a:srgbClr val="083974"/>
              </a:buClr>
              <a:buSzPct val="150000"/>
              <a:buFont typeface="Arial" panose="020B0604020202020204" pitchFamily="34" charset="0"/>
              <a:buChar char="•"/>
              <a:defRPr/>
            </a:pPr>
            <a:r>
              <a:rPr lang="de-DE" sz="2000" dirty="0">
                <a:solidFill>
                  <a:srgbClr val="000000"/>
                </a:solidFill>
                <a:latin typeface="+mj-lt"/>
              </a:rPr>
              <a:t>Verbale Äußerungen</a:t>
            </a:r>
          </a:p>
          <a:p>
            <a:pPr eaLnBrk="1" hangingPunct="1">
              <a:lnSpc>
                <a:spcPct val="81000"/>
              </a:lnSpc>
              <a:buClr>
                <a:srgbClr val="083974"/>
              </a:buClr>
              <a:buSzPct val="150000"/>
              <a:buFont typeface="Arial" panose="020B0604020202020204" pitchFamily="34" charset="0"/>
              <a:buChar char="•"/>
              <a:defRPr/>
            </a:pPr>
            <a:r>
              <a:rPr lang="de-DE" sz="2000" dirty="0">
                <a:solidFill>
                  <a:srgbClr val="000000"/>
                </a:solidFill>
                <a:latin typeface="+mj-lt"/>
              </a:rPr>
              <a:t>Zufriedenheit</a:t>
            </a:r>
          </a:p>
          <a:p>
            <a:pPr algn="r" eaLnBrk="1" hangingPunct="1">
              <a:lnSpc>
                <a:spcPct val="81000"/>
              </a:lnSpc>
              <a:buFont typeface="Verdana" charset="0"/>
              <a:buNone/>
              <a:defRPr/>
            </a:pPr>
            <a:endParaRPr lang="de-DE" sz="2000" b="1" dirty="0">
              <a:solidFill>
                <a:srgbClr val="2A2AA6"/>
              </a:solidFill>
              <a:latin typeface="Arial Rounded MT Bold" charset="0"/>
            </a:endParaRPr>
          </a:p>
          <a:p>
            <a:pPr algn="r" eaLnBrk="1" hangingPunct="1">
              <a:lnSpc>
                <a:spcPct val="81000"/>
              </a:lnSpc>
              <a:buFont typeface="Verdana" charset="0"/>
              <a:buNone/>
              <a:defRPr/>
            </a:pPr>
            <a:endParaRPr lang="de-DE" sz="1000" dirty="0">
              <a:latin typeface="Arial" charset="0"/>
            </a:endParaRPr>
          </a:p>
          <a:p>
            <a:pPr algn="r" eaLnBrk="1" hangingPunct="1">
              <a:lnSpc>
                <a:spcPct val="81000"/>
              </a:lnSpc>
              <a:buFont typeface="Verdana" charset="0"/>
              <a:buNone/>
              <a:defRPr/>
            </a:pPr>
            <a:endParaRPr lang="de-DE" sz="1000" dirty="0">
              <a:solidFill>
                <a:schemeClr val="tx1"/>
              </a:solidFill>
              <a:latin typeface="Arial" charset="0"/>
            </a:endParaRPr>
          </a:p>
        </p:txBody>
      </p:sp>
    </p:spTree>
    <p:extLst>
      <p:ext uri="{BB962C8B-B14F-4D97-AF65-F5344CB8AC3E}">
        <p14:creationId xmlns:p14="http://schemas.microsoft.com/office/powerpoint/2010/main" val="1953970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St_Stefan0153ew.jpg"/>
          <p:cNvPicPr>
            <a:picLocks noChangeAspect="1"/>
          </p:cNvPicPr>
          <p:nvPr/>
        </p:nvPicPr>
        <p:blipFill rotWithShape="1">
          <a:blip r:embed="rId2" cstate="print">
            <a:extLst>
              <a:ext uri="{28A0092B-C50C-407E-A947-70E740481C1C}">
                <a14:useLocalDpi xmlns:a14="http://schemas.microsoft.com/office/drawing/2010/main" val="0"/>
              </a:ext>
            </a:extLst>
          </a:blip>
          <a:srcRect l="-8436" t="-55492" r="-13387" b="16701"/>
          <a:stretch/>
        </p:blipFill>
        <p:spPr>
          <a:xfrm>
            <a:off x="-797186" y="-1380410"/>
            <a:ext cx="11201834" cy="8195487"/>
          </a:xfrm>
          <a:prstGeom prst="rect">
            <a:avLst/>
          </a:prstGeom>
        </p:spPr>
      </p:pic>
      <p:sp>
        <p:nvSpPr>
          <p:cNvPr id="2" name="Titel 1"/>
          <p:cNvSpPr>
            <a:spLocks noGrp="1"/>
          </p:cNvSpPr>
          <p:nvPr>
            <p:ph type="title"/>
          </p:nvPr>
        </p:nvSpPr>
        <p:spPr/>
        <p:txBody>
          <a:bodyPr/>
          <a:lstStyle/>
          <a:p>
            <a:r>
              <a:rPr lang="de-DE" dirty="0"/>
              <a:t>Signale für Engagiertheit</a:t>
            </a:r>
          </a:p>
        </p:txBody>
      </p:sp>
      <p:sp>
        <p:nvSpPr>
          <p:cNvPr id="4" name="Datumsplatzhalter 3"/>
          <p:cNvSpPr>
            <a:spLocks noGrp="1"/>
          </p:cNvSpPr>
          <p:nvPr>
            <p:ph type="dt" sz="half" idx="10"/>
          </p:nvPr>
        </p:nvSpPr>
        <p:spPr/>
        <p:txBody>
          <a:bodyPr/>
          <a:lstStyle/>
          <a:p>
            <a:fld id="{48B45879-1FF2-447B-AA09-8D4F3E7698C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23</a:t>
            </a:fld>
            <a:endParaRPr lang="de-DE" dirty="0"/>
          </a:p>
        </p:txBody>
      </p:sp>
      <p:sp>
        <p:nvSpPr>
          <p:cNvPr id="13" name="Rectangle 7"/>
          <p:cNvSpPr>
            <a:spLocks noChangeArrowheads="1"/>
          </p:cNvSpPr>
          <p:nvPr/>
        </p:nvSpPr>
        <p:spPr bwMode="auto">
          <a:xfrm>
            <a:off x="6129279" y="3348280"/>
            <a:ext cx="3014721" cy="5847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Konzentration</a:t>
            </a:r>
            <a:endParaRPr lang="de-DE" sz="3200" b="1" kern="12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Lucida Sans Unicode" charset="0"/>
            </a:endParaRPr>
          </a:p>
        </p:txBody>
      </p:sp>
      <p:sp>
        <p:nvSpPr>
          <p:cNvPr id="14" name="Rectangle 4"/>
          <p:cNvSpPr>
            <a:spLocks noGrp="1" noChangeArrowheads="1"/>
          </p:cNvSpPr>
          <p:nvPr/>
        </p:nvSpPr>
        <p:spPr bwMode="auto">
          <a:xfrm>
            <a:off x="5258407" y="5445224"/>
            <a:ext cx="3906837" cy="1395933"/>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indent="0" eaLnBrk="1" hangingPunct="1">
              <a:lnSpc>
                <a:spcPct val="100000"/>
              </a:lnSpc>
              <a:spcBef>
                <a:spcPts val="0"/>
              </a:spcBef>
              <a:spcAft>
                <a:spcPts val="800"/>
              </a:spcAft>
              <a:buClr>
                <a:srgbClr val="000000"/>
              </a:buClr>
              <a:buFont typeface="Times New Roman" charset="0"/>
              <a:buNone/>
              <a:defRPr/>
            </a:pPr>
            <a:r>
              <a:rPr lang="de-DE" sz="1200" dirty="0">
                <a:solidFill>
                  <a:schemeClr val="tx1"/>
                </a:solidFill>
                <a:latin typeface="+mj-lt"/>
              </a:rPr>
              <a:t>Engagierte Kinder richten ihre Aufmerksamkeit auf einen begrenzten Bereich und lassen sich nur durch sehr intensive Reize aus der Umgebung ablenken. Die Augen sind fast ununterbrochen auf die Aktivität gerichtet.  </a:t>
            </a: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endParaRPr lang="de-DE" sz="1600" b="1" dirty="0">
              <a:solidFill>
                <a:srgbClr val="2A2AA6"/>
              </a:solidFill>
              <a:latin typeface="Arial" charset="0"/>
            </a:endParaRPr>
          </a:p>
        </p:txBody>
      </p:sp>
    </p:spTree>
    <p:extLst>
      <p:ext uri="{BB962C8B-B14F-4D97-AF65-F5344CB8AC3E}">
        <p14:creationId xmlns:p14="http://schemas.microsoft.com/office/powerpoint/2010/main" val="3898891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B_48A0219hk.jpg"/>
          <p:cNvPicPr>
            <a:picLocks noChangeAspect="1"/>
          </p:cNvPicPr>
          <p:nvPr/>
        </p:nvPicPr>
        <p:blipFill rotWithShape="1">
          <a:blip r:embed="rId2" cstate="print">
            <a:extLst>
              <a:ext uri="{28A0092B-C50C-407E-A947-70E740481C1C}">
                <a14:useLocalDpi xmlns:a14="http://schemas.microsoft.com/office/drawing/2010/main" val="0"/>
              </a:ext>
            </a:extLst>
          </a:blip>
          <a:srcRect t="20549" b="10963"/>
          <a:stretch/>
        </p:blipFill>
        <p:spPr>
          <a:xfrm>
            <a:off x="0" y="1988840"/>
            <a:ext cx="4917911" cy="4869160"/>
          </a:xfrm>
          <a:prstGeom prst="rect">
            <a:avLst/>
          </a:prstGeom>
        </p:spPr>
      </p:pic>
      <p:sp>
        <p:nvSpPr>
          <p:cNvPr id="2" name="Titel 1"/>
          <p:cNvSpPr>
            <a:spLocks noGrp="1"/>
          </p:cNvSpPr>
          <p:nvPr>
            <p:ph type="title"/>
          </p:nvPr>
        </p:nvSpPr>
        <p:spPr/>
        <p:txBody>
          <a:bodyPr/>
          <a:lstStyle/>
          <a:p>
            <a:r>
              <a:rPr lang="de-DE" dirty="0"/>
              <a:t>Signale für Engagiertheit</a:t>
            </a:r>
          </a:p>
        </p:txBody>
      </p:sp>
      <p:sp>
        <p:nvSpPr>
          <p:cNvPr id="4" name="Datumsplatzhalter 3"/>
          <p:cNvSpPr>
            <a:spLocks noGrp="1"/>
          </p:cNvSpPr>
          <p:nvPr>
            <p:ph type="dt" sz="half" idx="10"/>
          </p:nvPr>
        </p:nvSpPr>
        <p:spPr/>
        <p:txBody>
          <a:bodyPr/>
          <a:lstStyle/>
          <a:p>
            <a:fld id="{4744CADC-EAC0-4BEF-8EEC-DDCE5E09B703}"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24</a:t>
            </a:fld>
            <a:endParaRPr lang="de-DE" dirty="0"/>
          </a:p>
        </p:txBody>
      </p:sp>
      <p:sp>
        <p:nvSpPr>
          <p:cNvPr id="10" name="Rectangle 8"/>
          <p:cNvSpPr>
            <a:spLocks noChangeArrowheads="1"/>
          </p:cNvSpPr>
          <p:nvPr/>
        </p:nvSpPr>
        <p:spPr bwMode="auto">
          <a:xfrm>
            <a:off x="5652120" y="2916232"/>
            <a:ext cx="1688283"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b="1" kern="1200" dirty="0">
                <a:ln w="17780" cmpd="sng">
                  <a:solidFill>
                    <a:schemeClr val="accent1">
                      <a:tint val="3000"/>
                    </a:schemeClr>
                  </a:solidFill>
                  <a:prstDash val="solid"/>
                  <a:miter lim="800000"/>
                </a:ln>
                <a:latin typeface="+mj-lt"/>
                <a:cs typeface="Lucida Sans Unicode" charset="0"/>
              </a:rPr>
              <a:t>Energie</a:t>
            </a:r>
            <a:endParaRPr lang="de-DE" sz="3200" b="1" kern="1200" dirty="0">
              <a:ln w="19050">
                <a:solidFill>
                  <a:schemeClr val="tx2">
                    <a:tint val="1000"/>
                  </a:schemeClr>
                </a:solidFill>
                <a:prstDash val="solid"/>
              </a:ln>
              <a:latin typeface="+mj-lt"/>
              <a:cs typeface="Lucida Sans Unicode" charset="0"/>
            </a:endParaRPr>
          </a:p>
        </p:txBody>
      </p:sp>
      <p:sp>
        <p:nvSpPr>
          <p:cNvPr id="11" name="Rectangle 4"/>
          <p:cNvSpPr>
            <a:spLocks noGrp="1" noChangeArrowheads="1"/>
          </p:cNvSpPr>
          <p:nvPr/>
        </p:nvSpPr>
        <p:spPr bwMode="auto">
          <a:xfrm>
            <a:off x="5739581" y="3788196"/>
            <a:ext cx="2936875" cy="158502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Engagierte Kinder investieren viel Eifer und Enthusiasmus in ihre Aktivität. Sie konzentrieren ihre gesamte Energie auf das derzeitige Handeln. Sichtbar z.B. an Kraftaufwand, roten Wangen, positiver Anspannung, Schwitzen.</a:t>
            </a: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r>
              <a:rPr lang="de-DE" sz="1200" dirty="0">
                <a:solidFill>
                  <a:srgbClr val="000000"/>
                </a:solidFill>
                <a:latin typeface="+mj-lt"/>
              </a:rPr>
              <a:t>   </a:t>
            </a:r>
          </a:p>
          <a:p>
            <a:pPr marL="0" indent="0" eaLnBrk="1" hangingPunct="1">
              <a:lnSpc>
                <a:spcPct val="100000"/>
              </a:lnSpc>
              <a:spcBef>
                <a:spcPts val="0"/>
              </a:spcBef>
              <a:spcAft>
                <a:spcPts val="800"/>
              </a:spcAft>
              <a:buClr>
                <a:srgbClr val="000000"/>
              </a:buClr>
              <a:buFont typeface="Times New Roman" charset="0"/>
              <a:buNone/>
              <a:defRPr/>
            </a:pPr>
            <a:endParaRPr lang="de-DE" sz="1600" dirty="0">
              <a:solidFill>
                <a:srgbClr val="2A2AA6"/>
              </a:solidFill>
              <a:latin typeface="Arial Rounded MT Bold" charset="0"/>
            </a:endParaRPr>
          </a:p>
        </p:txBody>
      </p:sp>
    </p:spTree>
    <p:extLst>
      <p:ext uri="{BB962C8B-B14F-4D97-AF65-F5344CB8AC3E}">
        <p14:creationId xmlns:p14="http://schemas.microsoft.com/office/powerpoint/2010/main" val="1925285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Signale für Engagiertheit</a:t>
            </a:r>
          </a:p>
        </p:txBody>
      </p:sp>
      <p:sp>
        <p:nvSpPr>
          <p:cNvPr id="4" name="Datumsplatzhalter 3"/>
          <p:cNvSpPr>
            <a:spLocks noGrp="1"/>
          </p:cNvSpPr>
          <p:nvPr>
            <p:ph type="dt" sz="half" idx="10"/>
          </p:nvPr>
        </p:nvSpPr>
        <p:spPr/>
        <p:txBody>
          <a:bodyPr/>
          <a:lstStyle/>
          <a:p>
            <a:fld id="{1F964C4C-9EE2-472A-BD05-AA1945856E26}" type="datetime1">
              <a:rPr lang="de-DE" smtClean="0"/>
              <a:t>21.10.2019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25</a:t>
            </a:fld>
            <a:endParaRPr lang="de-DE" dirty="0"/>
          </a:p>
        </p:txBody>
      </p:sp>
      <p:pic>
        <p:nvPicPr>
          <p:cNvPr id="8" name="Bild 7" descr="B_48A0077by.jpg"/>
          <p:cNvPicPr>
            <a:picLocks noChangeAspect="1"/>
          </p:cNvPicPr>
          <p:nvPr/>
        </p:nvPicPr>
        <p:blipFill rotWithShape="1">
          <a:blip r:embed="rId2" cstate="print">
            <a:extLst>
              <a:ext uri="{28A0092B-C50C-407E-A947-70E740481C1C}">
                <a14:useLocalDpi xmlns:a14="http://schemas.microsoft.com/office/drawing/2010/main" val="0"/>
              </a:ext>
            </a:extLst>
          </a:blip>
          <a:srcRect l="-3541" t="4092" r="-10381" b="8766"/>
          <a:stretch/>
        </p:blipFill>
        <p:spPr>
          <a:xfrm>
            <a:off x="-324544" y="1988840"/>
            <a:ext cx="10441160" cy="4869160"/>
          </a:xfrm>
          <a:prstGeom prst="rect">
            <a:avLst/>
          </a:prstGeom>
        </p:spPr>
      </p:pic>
      <p:sp>
        <p:nvSpPr>
          <p:cNvPr id="12" name="Rectangle 12"/>
          <p:cNvSpPr>
            <a:spLocks noChangeArrowheads="1"/>
          </p:cNvSpPr>
          <p:nvPr/>
        </p:nvSpPr>
        <p:spPr bwMode="auto">
          <a:xfrm>
            <a:off x="0" y="2996952"/>
            <a:ext cx="3127378" cy="10772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Komplexität und</a:t>
            </a:r>
          </a:p>
          <a:p>
            <a:pPr>
              <a:defRPr/>
            </a:pPr>
            <a:r>
              <a:rPr lang="de-DE"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Kreativität</a:t>
            </a:r>
            <a:endPar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endParaRPr>
          </a:p>
        </p:txBody>
      </p:sp>
      <p:sp>
        <p:nvSpPr>
          <p:cNvPr id="13" name="Rectangle 4"/>
          <p:cNvSpPr>
            <a:spLocks noGrp="1" noChangeArrowheads="1"/>
          </p:cNvSpPr>
          <p:nvPr/>
        </p:nvSpPr>
        <p:spPr bwMode="auto">
          <a:xfrm>
            <a:off x="6696075" y="4365104"/>
            <a:ext cx="2447925" cy="2475756"/>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Engagierte Kinder geben </a:t>
            </a:r>
            <a:br>
              <a:rPr lang="de-DE" sz="1200" dirty="0">
                <a:solidFill>
                  <a:srgbClr val="000000"/>
                </a:solidFill>
                <a:latin typeface="+mj-lt"/>
              </a:rPr>
            </a:br>
            <a:r>
              <a:rPr lang="de-DE" sz="1200" dirty="0">
                <a:solidFill>
                  <a:srgbClr val="000000"/>
                </a:solidFill>
                <a:latin typeface="+mj-lt"/>
              </a:rPr>
              <a:t>ihr Bestes. Sie aktivieren ihre Fähigkeiten so weit wie möglich und gehen in ihren Aktivitäten über das Routine-Verhalten hinaus. Komplexität beinhaltet meistens auch Kreativität. Kinder gehen individuell mit Anreizen um und bringen ihre jeweiligen eigenen und persönlichen Elemente mit ein. </a:t>
            </a: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endParaRPr lang="de-DE" sz="1400" dirty="0">
              <a:solidFill>
                <a:srgbClr val="2A2AA6"/>
              </a:solidFill>
              <a:latin typeface="Arial Rounded MT Bold" charset="0"/>
            </a:endParaRPr>
          </a:p>
        </p:txBody>
      </p:sp>
    </p:spTree>
    <p:extLst>
      <p:ext uri="{BB962C8B-B14F-4D97-AF65-F5344CB8AC3E}">
        <p14:creationId xmlns:p14="http://schemas.microsoft.com/office/powerpoint/2010/main" val="20886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Signale für Engagiertheit</a:t>
            </a:r>
          </a:p>
        </p:txBody>
      </p:sp>
      <p:sp>
        <p:nvSpPr>
          <p:cNvPr id="4" name="Datumsplatzhalter 3"/>
          <p:cNvSpPr>
            <a:spLocks noGrp="1"/>
          </p:cNvSpPr>
          <p:nvPr>
            <p:ph type="dt" sz="half" idx="10"/>
          </p:nvPr>
        </p:nvSpPr>
        <p:spPr/>
        <p:txBody>
          <a:bodyPr/>
          <a:lstStyle/>
          <a:p>
            <a:fld id="{8160F9DD-37E2-4BFC-928C-1BC13628D263}" type="datetime1">
              <a:rPr lang="de-DE" smtClean="0"/>
              <a:t>21.10.2019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26</a:t>
            </a:fld>
            <a:endParaRPr lang="de-DE" dirty="0"/>
          </a:p>
        </p:txBody>
      </p:sp>
      <p:pic>
        <p:nvPicPr>
          <p:cNvPr id="3" name="Bild 2" descr="B_48A0116dl.jpg"/>
          <p:cNvPicPr>
            <a:picLocks noChangeAspect="1"/>
          </p:cNvPicPr>
          <p:nvPr/>
        </p:nvPicPr>
        <p:blipFill rotWithShape="1">
          <a:blip r:embed="rId2" cstate="print">
            <a:extLst>
              <a:ext uri="{28A0092B-C50C-407E-A947-70E740481C1C}">
                <a14:useLocalDpi xmlns:a14="http://schemas.microsoft.com/office/drawing/2010/main" val="0"/>
              </a:ext>
            </a:extLst>
          </a:blip>
          <a:srcRect t="3330" b="25180"/>
          <a:stretch/>
        </p:blipFill>
        <p:spPr>
          <a:xfrm>
            <a:off x="37275" y="1999352"/>
            <a:ext cx="9119188" cy="4869160"/>
          </a:xfrm>
          <a:prstGeom prst="rect">
            <a:avLst/>
          </a:prstGeom>
        </p:spPr>
      </p:pic>
      <p:sp>
        <p:nvSpPr>
          <p:cNvPr id="10" name="Rectangle 9"/>
          <p:cNvSpPr>
            <a:spLocks noChangeArrowheads="1"/>
          </p:cNvSpPr>
          <p:nvPr/>
        </p:nvSpPr>
        <p:spPr bwMode="auto">
          <a:xfrm>
            <a:off x="0" y="5589240"/>
            <a:ext cx="4244872" cy="10772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Gesichtsausdruck und</a:t>
            </a:r>
          </a:p>
          <a:p>
            <a:pPr>
              <a:defRPr/>
            </a:pPr>
            <a:r>
              <a:rPr lang="de-DE"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Körperhaltung</a:t>
            </a:r>
            <a:endPar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endParaRPr>
          </a:p>
        </p:txBody>
      </p:sp>
      <p:sp>
        <p:nvSpPr>
          <p:cNvPr id="11" name="Rectangle 4"/>
          <p:cNvSpPr>
            <a:spLocks noGrp="1" noChangeArrowheads="1"/>
          </p:cNvSpPr>
          <p:nvPr/>
        </p:nvSpPr>
        <p:spPr bwMode="auto">
          <a:xfrm>
            <a:off x="6729333" y="4940746"/>
            <a:ext cx="2395537" cy="1725712"/>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Engagierte Kinder vermitteln durch nonverbale Zeichen (Gesichtsausdruck und/oder Körperhaltung) eine hohe Konzentration. Positive körperliche Anspannung ist sichtbar.</a:t>
            </a:r>
          </a:p>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 </a:t>
            </a: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endParaRPr lang="de-DE" sz="1000"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endParaRPr lang="de-DE" sz="1600" dirty="0">
              <a:solidFill>
                <a:srgbClr val="2A2AA6"/>
              </a:solidFill>
              <a:latin typeface="Arial Rounded MT Bold" charset="0"/>
            </a:endParaRPr>
          </a:p>
        </p:txBody>
      </p:sp>
    </p:spTree>
    <p:extLst>
      <p:ext uri="{BB962C8B-B14F-4D97-AF65-F5344CB8AC3E}">
        <p14:creationId xmlns:p14="http://schemas.microsoft.com/office/powerpoint/2010/main" val="732921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Signale für Engagiertheit</a:t>
            </a:r>
          </a:p>
        </p:txBody>
      </p:sp>
      <p:sp>
        <p:nvSpPr>
          <p:cNvPr id="4" name="Datumsplatzhalter 3"/>
          <p:cNvSpPr>
            <a:spLocks noGrp="1"/>
          </p:cNvSpPr>
          <p:nvPr>
            <p:ph type="dt" sz="half" idx="10"/>
          </p:nvPr>
        </p:nvSpPr>
        <p:spPr/>
        <p:txBody>
          <a:bodyPr/>
          <a:lstStyle/>
          <a:p>
            <a:fld id="{3396C417-E8D0-4D61-961E-9FB4E273583C}" type="datetime1">
              <a:rPr lang="de-DE" smtClean="0"/>
              <a:t>21.10.2019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27</a:t>
            </a:fld>
            <a:endParaRPr lang="de-DE" dirty="0"/>
          </a:p>
        </p:txBody>
      </p:sp>
      <p:pic>
        <p:nvPicPr>
          <p:cNvPr id="7" name="Bild 6" descr="D_48A0027aa.jpg"/>
          <p:cNvPicPr>
            <a:picLocks noChangeAspect="1"/>
          </p:cNvPicPr>
          <p:nvPr/>
        </p:nvPicPr>
        <p:blipFill rotWithShape="1">
          <a:blip r:embed="rId2" cstate="print">
            <a:extLst>
              <a:ext uri="{28A0092B-C50C-407E-A947-70E740481C1C}">
                <a14:useLocalDpi xmlns:a14="http://schemas.microsoft.com/office/drawing/2010/main" val="0"/>
              </a:ext>
            </a:extLst>
          </a:blip>
          <a:srcRect t="2382" b="12697"/>
          <a:stretch/>
        </p:blipFill>
        <p:spPr>
          <a:xfrm>
            <a:off x="0" y="1854244"/>
            <a:ext cx="9144000" cy="5003756"/>
          </a:xfrm>
          <a:prstGeom prst="rect">
            <a:avLst/>
          </a:prstGeom>
        </p:spPr>
      </p:pic>
      <p:sp>
        <p:nvSpPr>
          <p:cNvPr id="12" name="Rectangle 4"/>
          <p:cNvSpPr>
            <a:spLocks noGrp="1" noChangeArrowheads="1"/>
          </p:cNvSpPr>
          <p:nvPr/>
        </p:nvSpPr>
        <p:spPr bwMode="auto">
          <a:xfrm>
            <a:off x="6660232" y="4941168"/>
            <a:ext cx="2477340" cy="1916832"/>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Engagierte Kinder geben nicht so schnell auf. Sie möchten die in ihren Aktivitäten erlebte Zufriedenheit auskosten und sind bereit, sich dafür anzustrengen. Überwinden Widerstände, kommen immer wieder auf die Tätigkeit zurück.</a:t>
            </a: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r>
              <a:rPr lang="de-DE" sz="1200" dirty="0">
                <a:solidFill>
                  <a:srgbClr val="000000"/>
                </a:solidFill>
                <a:latin typeface="+mj-lt"/>
              </a:rPr>
              <a:t>  </a:t>
            </a:r>
          </a:p>
          <a:p>
            <a:pPr marL="0" indent="0" eaLnBrk="1" hangingPunct="1">
              <a:lnSpc>
                <a:spcPct val="100000"/>
              </a:lnSpc>
              <a:spcBef>
                <a:spcPts val="0"/>
              </a:spcBef>
              <a:spcAft>
                <a:spcPts val="800"/>
              </a:spcAft>
              <a:buClr>
                <a:srgbClr val="000000"/>
              </a:buClr>
              <a:buFont typeface="Times New Roman" charset="0"/>
              <a:buNone/>
              <a:defRPr/>
            </a:pPr>
            <a:endParaRPr lang="de-DE" sz="1600" dirty="0">
              <a:solidFill>
                <a:srgbClr val="2A2AA6"/>
              </a:solidFill>
              <a:latin typeface="Arial Rounded MT Bold" charset="0"/>
            </a:endParaRPr>
          </a:p>
        </p:txBody>
      </p:sp>
      <p:sp>
        <p:nvSpPr>
          <p:cNvPr id="13" name="Rectangle 7"/>
          <p:cNvSpPr>
            <a:spLocks noChangeArrowheads="1"/>
          </p:cNvSpPr>
          <p:nvPr/>
        </p:nvSpPr>
        <p:spPr bwMode="auto">
          <a:xfrm>
            <a:off x="7166947" y="3564304"/>
            <a:ext cx="1941557" cy="5847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Ausdauer</a:t>
            </a:r>
            <a:endParaRPr lang="de-DE" sz="3200" b="1" kern="12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cs typeface="Lucida Sans Unicode" charset="0"/>
            </a:endParaRPr>
          </a:p>
        </p:txBody>
      </p:sp>
    </p:spTree>
    <p:extLst>
      <p:ext uri="{BB962C8B-B14F-4D97-AF65-F5344CB8AC3E}">
        <p14:creationId xmlns:p14="http://schemas.microsoft.com/office/powerpoint/2010/main" val="1858483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descr="_48A0133.jpg"/>
          <p:cNvPicPr>
            <a:picLocks noChangeAspect="1"/>
          </p:cNvPicPr>
          <p:nvPr/>
        </p:nvPicPr>
        <p:blipFill rotWithShape="1">
          <a:blip r:embed="rId2" cstate="print">
            <a:extLst>
              <a:ext uri="{28A0092B-C50C-407E-A947-70E740481C1C}">
                <a14:useLocalDpi xmlns:a14="http://schemas.microsoft.com/office/drawing/2010/main" val="0"/>
              </a:ext>
            </a:extLst>
          </a:blip>
          <a:srcRect b="16085"/>
          <a:stretch/>
        </p:blipFill>
        <p:spPr>
          <a:xfrm>
            <a:off x="-1" y="1988840"/>
            <a:ext cx="5650653" cy="4869160"/>
          </a:xfrm>
          <a:prstGeom prst="rect">
            <a:avLst/>
          </a:prstGeom>
        </p:spPr>
      </p:pic>
      <p:sp>
        <p:nvSpPr>
          <p:cNvPr id="2" name="Titel 1"/>
          <p:cNvSpPr>
            <a:spLocks noGrp="1"/>
          </p:cNvSpPr>
          <p:nvPr>
            <p:ph type="title"/>
          </p:nvPr>
        </p:nvSpPr>
        <p:spPr/>
        <p:txBody>
          <a:bodyPr/>
          <a:lstStyle/>
          <a:p>
            <a:r>
              <a:rPr lang="de-DE" dirty="0"/>
              <a:t>Signale für Engagiertheit</a:t>
            </a:r>
          </a:p>
        </p:txBody>
      </p:sp>
      <p:sp>
        <p:nvSpPr>
          <p:cNvPr id="4" name="Datumsplatzhalter 3"/>
          <p:cNvSpPr>
            <a:spLocks noGrp="1"/>
          </p:cNvSpPr>
          <p:nvPr>
            <p:ph type="dt" sz="half" idx="10"/>
          </p:nvPr>
        </p:nvSpPr>
        <p:spPr/>
        <p:txBody>
          <a:bodyPr/>
          <a:lstStyle/>
          <a:p>
            <a:fld id="{AD25045F-750D-462A-8460-E191157350F1}"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28</a:t>
            </a:fld>
            <a:endParaRPr lang="de-DE" dirty="0"/>
          </a:p>
        </p:txBody>
      </p:sp>
      <p:sp>
        <p:nvSpPr>
          <p:cNvPr id="10" name="Rectangle 4"/>
          <p:cNvSpPr>
            <a:spLocks noGrp="1" noChangeArrowheads="1"/>
          </p:cNvSpPr>
          <p:nvPr/>
        </p:nvSpPr>
        <p:spPr bwMode="auto">
          <a:xfrm>
            <a:off x="6156176" y="3861098"/>
            <a:ext cx="2397125" cy="144011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Engagierte Kinder zeigen Sorgfalt und Genauigkeit </a:t>
            </a:r>
            <a:br>
              <a:rPr lang="de-DE" sz="1200" dirty="0">
                <a:solidFill>
                  <a:srgbClr val="000000"/>
                </a:solidFill>
                <a:latin typeface="+mj-lt"/>
              </a:rPr>
            </a:br>
            <a:r>
              <a:rPr lang="de-DE" sz="1200" dirty="0">
                <a:solidFill>
                  <a:srgbClr val="000000"/>
                </a:solidFill>
                <a:latin typeface="+mj-lt"/>
              </a:rPr>
              <a:t>in ihren Handlungen. Sind auf Details bedacht, handeln bewusst sorgfältig. </a:t>
            </a: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r>
              <a:rPr lang="de-DE" sz="1200" dirty="0">
                <a:solidFill>
                  <a:srgbClr val="000000"/>
                </a:solidFill>
                <a:latin typeface="+mj-lt"/>
              </a:rPr>
              <a:t> </a:t>
            </a:r>
          </a:p>
          <a:p>
            <a:pPr marL="0" indent="0" eaLnBrk="1" hangingPunct="1">
              <a:lnSpc>
                <a:spcPct val="100000"/>
              </a:lnSpc>
              <a:spcBef>
                <a:spcPts val="0"/>
              </a:spcBef>
              <a:spcAft>
                <a:spcPts val="800"/>
              </a:spcAft>
              <a:buClr>
                <a:srgbClr val="000000"/>
              </a:buClr>
              <a:buFont typeface="Times New Roman" charset="0"/>
              <a:buNone/>
              <a:defRPr/>
            </a:pPr>
            <a:endParaRPr lang="de-DE" sz="1600" dirty="0">
              <a:solidFill>
                <a:srgbClr val="000000"/>
              </a:solidFill>
              <a:latin typeface="+mj-lt"/>
            </a:endParaRPr>
          </a:p>
        </p:txBody>
      </p:sp>
      <p:sp>
        <p:nvSpPr>
          <p:cNvPr id="11" name="Rectangle 7"/>
          <p:cNvSpPr>
            <a:spLocks noChangeArrowheads="1"/>
          </p:cNvSpPr>
          <p:nvPr/>
        </p:nvSpPr>
        <p:spPr bwMode="auto">
          <a:xfrm>
            <a:off x="6084168" y="2988240"/>
            <a:ext cx="2533466" cy="5847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b="1" kern="1200" dirty="0">
                <a:ln w="17780" cmpd="sng">
                  <a:solidFill>
                    <a:schemeClr val="accent1">
                      <a:tint val="3000"/>
                    </a:schemeClr>
                  </a:solidFill>
                  <a:prstDash val="solid"/>
                  <a:miter lim="800000"/>
                </a:ln>
                <a:latin typeface="+mj-lt"/>
                <a:cs typeface="Lucida Sans Unicode" charset="0"/>
              </a:rPr>
              <a:t>Genauigkeit</a:t>
            </a:r>
            <a:endParaRPr lang="de-DE" sz="3200" b="1" kern="1200" dirty="0">
              <a:ln w="19050">
                <a:solidFill>
                  <a:schemeClr val="tx2">
                    <a:tint val="1000"/>
                  </a:schemeClr>
                </a:solidFill>
                <a:prstDash val="solid"/>
              </a:ln>
              <a:latin typeface="+mj-lt"/>
              <a:cs typeface="Lucida Sans Unicode" charset="0"/>
            </a:endParaRPr>
          </a:p>
        </p:txBody>
      </p:sp>
    </p:spTree>
    <p:extLst>
      <p:ext uri="{BB962C8B-B14F-4D97-AF65-F5344CB8AC3E}">
        <p14:creationId xmlns:p14="http://schemas.microsoft.com/office/powerpoint/2010/main" val="332122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Signale für Engagiertheit</a:t>
            </a:r>
          </a:p>
        </p:txBody>
      </p:sp>
      <p:sp>
        <p:nvSpPr>
          <p:cNvPr id="4" name="Datumsplatzhalter 3"/>
          <p:cNvSpPr>
            <a:spLocks noGrp="1"/>
          </p:cNvSpPr>
          <p:nvPr>
            <p:ph type="dt" sz="half" idx="10"/>
          </p:nvPr>
        </p:nvSpPr>
        <p:spPr/>
        <p:txBody>
          <a:bodyPr/>
          <a:lstStyle/>
          <a:p>
            <a:fld id="{CD2F85D9-D1A6-4527-81EB-E8D9FFEC2A92}" type="datetime1">
              <a:rPr lang="de-DE" smtClean="0"/>
              <a:t>21.10.2019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29</a:t>
            </a:fld>
            <a:endParaRPr lang="de-DE" dirty="0"/>
          </a:p>
        </p:txBody>
      </p:sp>
      <p:pic>
        <p:nvPicPr>
          <p:cNvPr id="7" name="Bild 6" descr="_48A0052.jpg"/>
          <p:cNvPicPr>
            <a:picLocks noChangeAspect="1"/>
          </p:cNvPicPr>
          <p:nvPr/>
        </p:nvPicPr>
        <p:blipFill rotWithShape="1">
          <a:blip r:embed="rId2" cstate="print">
            <a:extLst>
              <a:ext uri="{28A0092B-C50C-407E-A947-70E740481C1C}">
                <a14:useLocalDpi xmlns:a14="http://schemas.microsoft.com/office/drawing/2010/main" val="0"/>
              </a:ext>
            </a:extLst>
          </a:blip>
          <a:srcRect l="21194" t="54" r="14324" b="28787"/>
          <a:stretch/>
        </p:blipFill>
        <p:spPr>
          <a:xfrm>
            <a:off x="1" y="1986018"/>
            <a:ext cx="2959048" cy="4900928"/>
          </a:xfrm>
          <a:prstGeom prst="rect">
            <a:avLst/>
          </a:prstGeom>
        </p:spPr>
      </p:pic>
      <p:pic>
        <p:nvPicPr>
          <p:cNvPr id="8" name="Bild 7" descr="_48A0053.jpg"/>
          <p:cNvPicPr>
            <a:picLocks noChangeAspect="1"/>
          </p:cNvPicPr>
          <p:nvPr/>
        </p:nvPicPr>
        <p:blipFill rotWithShape="1">
          <a:blip r:embed="rId3" cstate="print">
            <a:extLst>
              <a:ext uri="{28A0092B-C50C-407E-A947-70E740481C1C}">
                <a14:useLocalDpi xmlns:a14="http://schemas.microsoft.com/office/drawing/2010/main" val="0"/>
              </a:ext>
            </a:extLst>
          </a:blip>
          <a:srcRect t="-526" r="21281" b="24308"/>
          <a:stretch/>
        </p:blipFill>
        <p:spPr>
          <a:xfrm>
            <a:off x="2699792" y="1916832"/>
            <a:ext cx="3718236" cy="4941168"/>
          </a:xfrm>
          <a:prstGeom prst="rect">
            <a:avLst/>
          </a:prstGeom>
        </p:spPr>
      </p:pic>
      <p:pic>
        <p:nvPicPr>
          <p:cNvPr id="12" name="Bild 11" descr="_48A0056.jpg"/>
          <p:cNvPicPr>
            <a:picLocks noChangeAspect="1"/>
          </p:cNvPicPr>
          <p:nvPr/>
        </p:nvPicPr>
        <p:blipFill rotWithShape="1">
          <a:blip r:embed="rId4" cstate="print">
            <a:extLst>
              <a:ext uri="{28A0092B-C50C-407E-A947-70E740481C1C}">
                <a14:useLocalDpi xmlns:a14="http://schemas.microsoft.com/office/drawing/2010/main" val="0"/>
              </a:ext>
            </a:extLst>
          </a:blip>
          <a:srcRect l="2522" t="29002" r="34415"/>
          <a:stretch/>
        </p:blipFill>
        <p:spPr>
          <a:xfrm>
            <a:off x="6201841" y="1918416"/>
            <a:ext cx="2942159" cy="4939584"/>
          </a:xfrm>
          <a:prstGeom prst="rect">
            <a:avLst/>
          </a:prstGeom>
        </p:spPr>
      </p:pic>
      <p:sp>
        <p:nvSpPr>
          <p:cNvPr id="13" name="Rectangle 8"/>
          <p:cNvSpPr>
            <a:spLocks noChangeArrowheads="1"/>
          </p:cNvSpPr>
          <p:nvPr/>
        </p:nvSpPr>
        <p:spPr bwMode="auto">
          <a:xfrm>
            <a:off x="31441" y="2412176"/>
            <a:ext cx="4153501" cy="5847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Reaktionsbereitschaf</a:t>
            </a:r>
            <a:r>
              <a:rPr lang="de-DE" sz="3200" b="1" kern="12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cs typeface="Lucida Sans Unicode" charset="0"/>
              </a:rPr>
              <a:t>t</a:t>
            </a:r>
          </a:p>
        </p:txBody>
      </p:sp>
      <p:sp>
        <p:nvSpPr>
          <p:cNvPr id="14" name="Rectangle 4"/>
          <p:cNvSpPr>
            <a:spLocks noGrp="1" noChangeArrowheads="1"/>
          </p:cNvSpPr>
          <p:nvPr/>
        </p:nvSpPr>
        <p:spPr bwMode="auto">
          <a:xfrm>
            <a:off x="4788024" y="4913312"/>
            <a:ext cx="2879725" cy="194468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5"/>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5"/>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5"/>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5"/>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5"/>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6"/>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6"/>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6"/>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6"/>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Engagierte Kinder sind aufgeweckt, rege und neuen Herausforderungen gegenüber aufgeschlossen. Neue Anregungen, die sich im Laufe einer Handlung ergeben, werden von diesen Kindern schnell aufgegriffen, wenn sie ihnen bedeutsam erscheinen.</a:t>
            </a:r>
            <a:r>
              <a:rPr lang="de-DE" sz="1200" dirty="0">
                <a:solidFill>
                  <a:srgbClr val="083974"/>
                </a:solidFill>
                <a:latin typeface="Arial" charset="0"/>
              </a:rPr>
              <a:t> </a:t>
            </a: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r>
              <a:rPr lang="de-DE" sz="1200" dirty="0">
                <a:solidFill>
                  <a:srgbClr val="000000"/>
                </a:solidFill>
                <a:latin typeface="+mj-lt"/>
              </a:rPr>
              <a:t> </a:t>
            </a:r>
          </a:p>
          <a:p>
            <a:pPr marL="0" indent="0" eaLnBrk="1" hangingPunct="1">
              <a:lnSpc>
                <a:spcPct val="100000"/>
              </a:lnSpc>
              <a:spcBef>
                <a:spcPts val="0"/>
              </a:spcBef>
              <a:spcAft>
                <a:spcPts val="800"/>
              </a:spcAft>
              <a:buClr>
                <a:srgbClr val="000000"/>
              </a:buClr>
              <a:buFont typeface="Times New Roman" charset="0"/>
              <a:buNone/>
              <a:defRPr/>
            </a:pPr>
            <a:endParaRPr lang="de-DE" sz="1400" dirty="0">
              <a:solidFill>
                <a:srgbClr val="2A2AA6"/>
              </a:solidFill>
              <a:latin typeface="Arial Rounded MT Bold" charset="0"/>
            </a:endParaRPr>
          </a:p>
        </p:txBody>
      </p:sp>
    </p:spTree>
    <p:extLst>
      <p:ext uri="{BB962C8B-B14F-4D97-AF65-F5344CB8AC3E}">
        <p14:creationId xmlns:p14="http://schemas.microsoft.com/office/powerpoint/2010/main" val="125792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Einleitung</a:t>
            </a:r>
          </a:p>
        </p:txBody>
      </p:sp>
      <p:sp>
        <p:nvSpPr>
          <p:cNvPr id="4" name="Datumsplatzhalter 3"/>
          <p:cNvSpPr>
            <a:spLocks noGrp="1"/>
          </p:cNvSpPr>
          <p:nvPr>
            <p:ph type="dt" sz="half" idx="10"/>
          </p:nvPr>
        </p:nvSpPr>
        <p:spPr/>
        <p:txBody>
          <a:bodyPr/>
          <a:lstStyle/>
          <a:p>
            <a:fld id="{20E25212-DA72-473A-86E3-549E954D3FB5}"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3</a:t>
            </a:fld>
            <a:endParaRPr lang="de-DE" dirty="0"/>
          </a:p>
        </p:txBody>
      </p:sp>
      <p:sp>
        <p:nvSpPr>
          <p:cNvPr id="9" name="Rectangle 3"/>
          <p:cNvSpPr>
            <a:spLocks noGrp="1" noChangeArrowheads="1"/>
          </p:cNvSpPr>
          <p:nvPr/>
        </p:nvSpPr>
        <p:spPr bwMode="auto">
          <a:xfrm>
            <a:off x="395536" y="1988840"/>
            <a:ext cx="8497888" cy="554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2"/>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2"/>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2"/>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9pPr>
          </a:lstStyle>
          <a:p>
            <a:pPr eaLnBrk="1" hangingPunct="1">
              <a:lnSpc>
                <a:spcPct val="81000"/>
              </a:lnSpc>
              <a:buFont typeface="Verdana" charset="0"/>
              <a:buNone/>
              <a:defRPr/>
            </a:pPr>
            <a:endParaRPr lang="de-DE" sz="1200" u="sng" dirty="0">
              <a:solidFill>
                <a:srgbClr val="000000"/>
              </a:solidFill>
              <a:latin typeface="+mj-lt"/>
            </a:endParaRPr>
          </a:p>
          <a:p>
            <a:pPr eaLnBrk="1" hangingPunct="1">
              <a:lnSpc>
                <a:spcPct val="81000"/>
              </a:lnSpc>
              <a:buFont typeface="Arial" panose="020B0604020202020204" pitchFamily="34" charset="0"/>
              <a:buChar char="•"/>
              <a:defRPr/>
            </a:pPr>
            <a:r>
              <a:rPr lang="de-DE" sz="2400" dirty="0">
                <a:solidFill>
                  <a:srgbClr val="000000"/>
                </a:solidFill>
                <a:latin typeface="+mj-lt"/>
              </a:rPr>
              <a:t>Die Engagiertheitsskala ist in der Uni Leuven in Belgien unter Prof. Ferres Laevers entwickelt worden. Seine Arbeit hat ergeben, das für die Entwicklung von Kindern ein hohes Maß an emotionalem Wohlbefinden notwendig ist, damit sie engagiert die Welt entdecken können.</a:t>
            </a:r>
          </a:p>
          <a:p>
            <a:pPr eaLnBrk="1" hangingPunct="1">
              <a:lnSpc>
                <a:spcPct val="81000"/>
              </a:lnSpc>
              <a:buFont typeface="Arial" panose="020B0604020202020204" pitchFamily="34" charset="0"/>
              <a:buChar char="•"/>
              <a:defRPr/>
            </a:pPr>
            <a:r>
              <a:rPr lang="de-DE" sz="2400" dirty="0">
                <a:solidFill>
                  <a:srgbClr val="000000"/>
                </a:solidFill>
                <a:latin typeface="+mj-lt"/>
              </a:rPr>
              <a:t>Nur in einer Umgebung, in der ein Kind sich wohlfühlt ist es bereit Anregungen aufzunehmen . </a:t>
            </a:r>
          </a:p>
          <a:p>
            <a:pPr eaLnBrk="1" hangingPunct="1">
              <a:lnSpc>
                <a:spcPct val="81000"/>
              </a:lnSpc>
              <a:buFont typeface="Arial" panose="020B0604020202020204" pitchFamily="34" charset="0"/>
              <a:buChar char="•"/>
              <a:defRPr/>
            </a:pPr>
            <a:r>
              <a:rPr lang="de-DE" sz="2400" dirty="0">
                <a:solidFill>
                  <a:srgbClr val="000000"/>
                </a:solidFill>
                <a:latin typeface="+mj-lt"/>
              </a:rPr>
              <a:t>Wohlbefinden ist aber nur die eine Seite der Medaille.  Wenn wir möchten, dass auch Entwicklung stattfindet, müssen wir auch die zweite Prozessvariable hinzuziehen: Engagiertheit.</a:t>
            </a:r>
          </a:p>
          <a:p>
            <a:pPr eaLnBrk="1" hangingPunct="1">
              <a:lnSpc>
                <a:spcPct val="81000"/>
              </a:lnSpc>
              <a:buFont typeface="Arial" panose="020B0604020202020204" pitchFamily="34" charset="0"/>
              <a:buChar char="•"/>
              <a:defRPr/>
            </a:pPr>
            <a:r>
              <a:rPr lang="de-DE" sz="2400" dirty="0">
                <a:solidFill>
                  <a:srgbClr val="000000"/>
                </a:solidFill>
                <a:latin typeface="+mj-lt"/>
              </a:rPr>
              <a:t>Engagiertheit ist eine bestimmte Qualität von Erfahrung.</a:t>
            </a:r>
          </a:p>
          <a:p>
            <a:pPr algn="r" eaLnBrk="1" hangingPunct="1">
              <a:lnSpc>
                <a:spcPct val="81000"/>
              </a:lnSpc>
              <a:buFont typeface="Arial" panose="020B0604020202020204" pitchFamily="34" charset="0"/>
              <a:buChar char="•"/>
              <a:defRPr/>
            </a:pPr>
            <a:endParaRPr lang="de-DE" sz="2400" dirty="0">
              <a:latin typeface="Arial Rounded MT Bold" charset="0"/>
            </a:endParaRPr>
          </a:p>
        </p:txBody>
      </p:sp>
    </p:spTree>
    <p:extLst>
      <p:ext uri="{BB962C8B-B14F-4D97-AF65-F5344CB8AC3E}">
        <p14:creationId xmlns:p14="http://schemas.microsoft.com/office/powerpoint/2010/main" val="3231982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Signale für Engagiertheit</a:t>
            </a:r>
          </a:p>
        </p:txBody>
      </p:sp>
      <p:sp>
        <p:nvSpPr>
          <p:cNvPr id="4" name="Datumsplatzhalter 3"/>
          <p:cNvSpPr>
            <a:spLocks noGrp="1"/>
          </p:cNvSpPr>
          <p:nvPr>
            <p:ph type="dt" sz="half" idx="10"/>
          </p:nvPr>
        </p:nvSpPr>
        <p:spPr/>
        <p:txBody>
          <a:bodyPr/>
          <a:lstStyle/>
          <a:p>
            <a:fld id="{233DB3FD-D546-4909-8ED2-A8210255AB51}" type="datetime1">
              <a:rPr lang="de-DE" smtClean="0"/>
              <a:t>21.10.2019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30</a:t>
            </a:fld>
            <a:endParaRPr lang="de-DE" dirty="0"/>
          </a:p>
        </p:txBody>
      </p:sp>
      <p:pic>
        <p:nvPicPr>
          <p:cNvPr id="3" name="Bild 2" descr="B_48A0013m.jpg"/>
          <p:cNvPicPr>
            <a:picLocks noChangeAspect="1"/>
          </p:cNvPicPr>
          <p:nvPr/>
        </p:nvPicPr>
        <p:blipFill rotWithShape="1">
          <a:blip r:embed="rId2" cstate="print">
            <a:extLst>
              <a:ext uri="{28A0092B-C50C-407E-A947-70E740481C1C}">
                <a14:useLocalDpi xmlns:a14="http://schemas.microsoft.com/office/drawing/2010/main" val="0"/>
              </a:ext>
            </a:extLst>
          </a:blip>
          <a:srcRect b="15479"/>
          <a:stretch/>
        </p:blipFill>
        <p:spPr>
          <a:xfrm>
            <a:off x="0" y="1988840"/>
            <a:ext cx="9144000" cy="4970449"/>
          </a:xfrm>
          <a:prstGeom prst="rect">
            <a:avLst/>
          </a:prstGeom>
        </p:spPr>
      </p:pic>
      <p:sp>
        <p:nvSpPr>
          <p:cNvPr id="15" name="Rectangle 8"/>
          <p:cNvSpPr>
            <a:spLocks noChangeArrowheads="1"/>
          </p:cNvSpPr>
          <p:nvPr/>
        </p:nvSpPr>
        <p:spPr bwMode="auto">
          <a:xfrm>
            <a:off x="2843808" y="2276872"/>
            <a:ext cx="2443297" cy="10772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Verbale </a:t>
            </a:r>
          </a:p>
          <a:p>
            <a:pPr>
              <a:defRPr/>
            </a:pPr>
            <a:r>
              <a:rPr lang="de-DE" sz="3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Lucida Sans Unicode" charset="0"/>
              </a:rPr>
              <a:t>Äußerungen</a:t>
            </a:r>
          </a:p>
        </p:txBody>
      </p:sp>
      <p:sp>
        <p:nvSpPr>
          <p:cNvPr id="16" name="Rectangle 4"/>
          <p:cNvSpPr>
            <a:spLocks noGrp="1" noChangeArrowheads="1"/>
          </p:cNvSpPr>
          <p:nvPr/>
        </p:nvSpPr>
        <p:spPr bwMode="auto">
          <a:xfrm>
            <a:off x="16632" y="5373217"/>
            <a:ext cx="3348038" cy="1586072"/>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lvl="0" indent="0" defTabSz="914400" eaLnBrk="1" fontAlgn="auto" hangingPunct="1">
              <a:lnSpc>
                <a:spcPct val="100000"/>
              </a:lnSpc>
              <a:spcBef>
                <a:spcPct val="20000"/>
              </a:spcBef>
              <a:spcAft>
                <a:spcPts val="0"/>
              </a:spcAft>
              <a:buClr>
                <a:srgbClr val="000000"/>
              </a:buClr>
              <a:buSzTx/>
              <a:buNone/>
              <a:defRPr/>
            </a:pPr>
            <a:endParaRPr lang="de-DE" sz="1200" dirty="0">
              <a:solidFill>
                <a:srgbClr val="000000"/>
              </a:solidFill>
              <a:latin typeface="+mj-lt"/>
            </a:endParaRPr>
          </a:p>
          <a:p>
            <a:pPr marL="0" lvl="0" indent="0" defTabSz="914400" eaLnBrk="1" fontAlgn="auto" hangingPunct="1">
              <a:lnSpc>
                <a:spcPct val="100000"/>
              </a:lnSpc>
              <a:spcBef>
                <a:spcPct val="20000"/>
              </a:spcBef>
              <a:spcAft>
                <a:spcPts val="0"/>
              </a:spcAft>
              <a:buClr>
                <a:srgbClr val="000000"/>
              </a:buClr>
              <a:buSzTx/>
              <a:buNone/>
              <a:defRPr/>
            </a:pPr>
            <a:r>
              <a:rPr lang="de-DE" sz="1200" dirty="0">
                <a:solidFill>
                  <a:srgbClr val="000000"/>
                </a:solidFill>
                <a:latin typeface="+mj-lt"/>
              </a:rPr>
              <a:t>Engagierte Kinder zeigen durch spontane Kommentare und Äußerungen (z. B. das ist schön, oh wie toll, guck mal) dass sie voller Freude beteiligt sind. Manchmal begleiten sie ihr Tun mit Worten. </a:t>
            </a: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endParaRPr lang="de-DE" sz="1200" dirty="0">
              <a:solidFill>
                <a:srgbClr val="000000"/>
              </a:solidFill>
              <a:latin typeface="+mj-lt"/>
            </a:endParaRPr>
          </a:p>
          <a:p>
            <a:pPr marL="0" indent="0" eaLnBrk="1" hangingPunct="1">
              <a:lnSpc>
                <a:spcPct val="100000"/>
              </a:lnSpc>
              <a:spcBef>
                <a:spcPts val="0"/>
              </a:spcBef>
              <a:spcAft>
                <a:spcPts val="800"/>
              </a:spcAft>
              <a:buClr>
                <a:srgbClr val="000000"/>
              </a:buClr>
              <a:buFont typeface="Times New Roman" charset="0"/>
              <a:buNone/>
              <a:defRPr/>
            </a:pPr>
            <a:endParaRPr lang="de-DE" sz="1600" dirty="0">
              <a:solidFill>
                <a:srgbClr val="2A2AA6"/>
              </a:solidFill>
              <a:latin typeface="Arial Rounded MT Bold" charset="0"/>
            </a:endParaRPr>
          </a:p>
        </p:txBody>
      </p:sp>
    </p:spTree>
    <p:extLst>
      <p:ext uri="{BB962C8B-B14F-4D97-AF65-F5344CB8AC3E}">
        <p14:creationId xmlns:p14="http://schemas.microsoft.com/office/powerpoint/2010/main" val="3964565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_48A0106.jpg"/>
          <p:cNvPicPr>
            <a:picLocks noChangeAspect="1"/>
          </p:cNvPicPr>
          <p:nvPr/>
        </p:nvPicPr>
        <p:blipFill rotWithShape="1">
          <a:blip r:embed="rId2" cstate="print">
            <a:extLst>
              <a:ext uri="{28A0092B-C50C-407E-A947-70E740481C1C}">
                <a14:useLocalDpi xmlns:a14="http://schemas.microsoft.com/office/drawing/2010/main" val="0"/>
              </a:ext>
            </a:extLst>
          </a:blip>
          <a:srcRect t="7844" b="19066"/>
          <a:stretch/>
        </p:blipFill>
        <p:spPr>
          <a:xfrm>
            <a:off x="0" y="1988841"/>
            <a:ext cx="5609995" cy="4869160"/>
          </a:xfrm>
          <a:prstGeom prst="rect">
            <a:avLst/>
          </a:prstGeom>
        </p:spPr>
      </p:pic>
      <p:sp>
        <p:nvSpPr>
          <p:cNvPr id="2" name="Titel 1"/>
          <p:cNvSpPr>
            <a:spLocks noGrp="1"/>
          </p:cNvSpPr>
          <p:nvPr>
            <p:ph type="title"/>
          </p:nvPr>
        </p:nvSpPr>
        <p:spPr/>
        <p:txBody>
          <a:bodyPr/>
          <a:lstStyle/>
          <a:p>
            <a:r>
              <a:rPr lang="de-DE" dirty="0"/>
              <a:t>Signale für Engagiertheit</a:t>
            </a:r>
          </a:p>
        </p:txBody>
      </p:sp>
      <p:sp>
        <p:nvSpPr>
          <p:cNvPr id="4" name="Datumsplatzhalter 3"/>
          <p:cNvSpPr>
            <a:spLocks noGrp="1"/>
          </p:cNvSpPr>
          <p:nvPr>
            <p:ph type="dt" sz="half" idx="10"/>
          </p:nvPr>
        </p:nvSpPr>
        <p:spPr/>
        <p:txBody>
          <a:bodyPr/>
          <a:lstStyle/>
          <a:p>
            <a:fld id="{EA4186C6-5CFE-4E3B-84C6-EA7D57199C65}"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31</a:t>
            </a:fld>
            <a:endParaRPr lang="de-DE" dirty="0"/>
          </a:p>
        </p:txBody>
      </p:sp>
      <p:sp>
        <p:nvSpPr>
          <p:cNvPr id="10" name="Rectangle 9"/>
          <p:cNvSpPr>
            <a:spLocks noChangeArrowheads="1"/>
          </p:cNvSpPr>
          <p:nvPr/>
        </p:nvSpPr>
        <p:spPr bwMode="auto">
          <a:xfrm>
            <a:off x="5741496" y="2772216"/>
            <a:ext cx="2783735" cy="5847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3200" b="1" kern="1200" dirty="0">
                <a:ln w="17780" cmpd="sng">
                  <a:solidFill>
                    <a:schemeClr val="accent1">
                      <a:tint val="3000"/>
                    </a:schemeClr>
                  </a:solidFill>
                  <a:prstDash val="solid"/>
                  <a:miter lim="800000"/>
                </a:ln>
                <a:latin typeface="+mj-lt"/>
                <a:cs typeface="Lucida Sans Unicode" charset="0"/>
              </a:rPr>
              <a:t>Zufriedenheit</a:t>
            </a:r>
            <a:endParaRPr lang="de-DE" sz="3200" b="1" kern="1200" dirty="0">
              <a:ln w="10541" cmpd="sng">
                <a:solidFill>
                  <a:schemeClr val="accent1">
                    <a:shade val="88000"/>
                    <a:satMod val="110000"/>
                  </a:schemeClr>
                </a:solidFill>
                <a:prstDash val="solid"/>
              </a:ln>
              <a:latin typeface="+mj-lt"/>
              <a:cs typeface="Lucida Sans Unicode" charset="0"/>
            </a:endParaRPr>
          </a:p>
        </p:txBody>
      </p:sp>
      <p:sp>
        <p:nvSpPr>
          <p:cNvPr id="11" name="Rectangle 4"/>
          <p:cNvSpPr>
            <a:spLocks noGrp="1" noChangeArrowheads="1"/>
          </p:cNvSpPr>
          <p:nvPr/>
        </p:nvSpPr>
        <p:spPr bwMode="auto">
          <a:xfrm>
            <a:off x="5940300" y="3572049"/>
            <a:ext cx="3024188" cy="1081087"/>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marL="0" indent="0" eaLnBrk="1" hangingPunct="1">
              <a:lnSpc>
                <a:spcPct val="100000"/>
              </a:lnSpc>
              <a:spcBef>
                <a:spcPts val="0"/>
              </a:spcBef>
              <a:spcAft>
                <a:spcPts val="800"/>
              </a:spcAft>
              <a:buClr>
                <a:srgbClr val="000000"/>
              </a:buClr>
              <a:buFont typeface="Times New Roman" charset="0"/>
              <a:buNone/>
              <a:defRPr/>
            </a:pPr>
            <a:r>
              <a:rPr lang="de-DE" sz="1200" dirty="0">
                <a:solidFill>
                  <a:srgbClr val="000000"/>
                </a:solidFill>
                <a:latin typeface="+mj-lt"/>
              </a:rPr>
              <a:t>Engagierte Kinder zeigen große Freude und Zufriedenheit. Sie genießen, strahlen. Sind im Einklang mit sich selbst. </a:t>
            </a:r>
          </a:p>
          <a:p>
            <a:pPr marL="0" lvl="0" indent="0" defTabSz="914400" eaLnBrk="1" fontAlgn="auto" hangingPunct="1">
              <a:lnSpc>
                <a:spcPct val="100000"/>
              </a:lnSpc>
              <a:spcBef>
                <a:spcPct val="20000"/>
              </a:spcBef>
              <a:spcAft>
                <a:spcPts val="0"/>
              </a:spcAft>
              <a:buClr>
                <a:srgbClr val="000000"/>
              </a:buClr>
              <a:buSzTx/>
              <a:buNone/>
              <a:defRPr/>
            </a:pPr>
            <a:r>
              <a:rPr lang="de-DE" sz="1200" dirty="0" err="1">
                <a:solidFill>
                  <a:srgbClr val="083974"/>
                </a:solidFill>
                <a:latin typeface="Arial" charset="0"/>
              </a:rPr>
              <a:t>Leuvener</a:t>
            </a:r>
            <a:r>
              <a:rPr lang="de-DE" sz="1200" dirty="0">
                <a:solidFill>
                  <a:srgbClr val="083974"/>
                </a:solidFill>
                <a:latin typeface="Arial" charset="0"/>
              </a:rPr>
              <a:t> Engagiertheitsskala, 2007</a:t>
            </a:r>
            <a:endParaRPr lang="de-DE" sz="1200" dirty="0">
              <a:solidFill>
                <a:srgbClr val="000000"/>
              </a:solidFill>
            </a:endParaRPr>
          </a:p>
          <a:p>
            <a:pPr marL="0" indent="0" eaLnBrk="1" hangingPunct="1">
              <a:lnSpc>
                <a:spcPct val="100000"/>
              </a:lnSpc>
              <a:spcBef>
                <a:spcPts val="0"/>
              </a:spcBef>
              <a:spcAft>
                <a:spcPts val="800"/>
              </a:spcAft>
              <a:buClr>
                <a:srgbClr val="000000"/>
              </a:buClr>
              <a:buFont typeface="Times New Roman" charset="0"/>
              <a:buNone/>
              <a:defRPr/>
            </a:pPr>
            <a:endParaRPr lang="de-DE" sz="1600" dirty="0">
              <a:solidFill>
                <a:srgbClr val="2A2AA6"/>
              </a:solidFill>
              <a:latin typeface="Arial Rounded MT Bold" charset="0"/>
            </a:endParaRPr>
          </a:p>
        </p:txBody>
      </p:sp>
    </p:spTree>
    <p:extLst>
      <p:ext uri="{BB962C8B-B14F-4D97-AF65-F5344CB8AC3E}">
        <p14:creationId xmlns:p14="http://schemas.microsoft.com/office/powerpoint/2010/main" val="3071862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Stufen für die Einschätzung von emotionalem Wohlbefinden</a:t>
            </a:r>
          </a:p>
        </p:txBody>
      </p:sp>
      <p:sp>
        <p:nvSpPr>
          <p:cNvPr id="3" name="Inhaltsplatzhalter 2"/>
          <p:cNvSpPr>
            <a:spLocks noGrp="1"/>
          </p:cNvSpPr>
          <p:nvPr>
            <p:ph idx="1"/>
          </p:nvPr>
        </p:nvSpPr>
        <p:spPr/>
        <p:txBody>
          <a:bodyPr/>
          <a:lstStyle/>
          <a:p>
            <a:r>
              <a:rPr lang="de-DE" dirty="0"/>
              <a:t>Stufe 1: niedriges Wohlbefinden</a:t>
            </a:r>
          </a:p>
          <a:p>
            <a:endParaRPr lang="de-DE" dirty="0"/>
          </a:p>
          <a:p>
            <a:r>
              <a:rPr lang="de-DE" dirty="0"/>
              <a:t>Stufe 3: mittleres Ausmaß an Wohlbefinden</a:t>
            </a:r>
          </a:p>
          <a:p>
            <a:endParaRPr lang="de-DE" dirty="0"/>
          </a:p>
          <a:p>
            <a:r>
              <a:rPr lang="de-DE" dirty="0"/>
              <a:t>Stufe 5: hohes Maß an Wohlbefinden</a:t>
            </a:r>
          </a:p>
        </p:txBody>
      </p:sp>
      <p:sp>
        <p:nvSpPr>
          <p:cNvPr id="4" name="Datumsplatzhalter 3"/>
          <p:cNvSpPr>
            <a:spLocks noGrp="1"/>
          </p:cNvSpPr>
          <p:nvPr>
            <p:ph type="dt" sz="half" idx="10"/>
          </p:nvPr>
        </p:nvSpPr>
        <p:spPr/>
        <p:txBody>
          <a:bodyPr/>
          <a:lstStyle/>
          <a:p>
            <a:fld id="{B9D6E8ED-E0B2-46ED-97D2-1E1F7B48B7D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32</a:t>
            </a:fld>
            <a:endParaRPr lang="de-DE" dirty="0"/>
          </a:p>
        </p:txBody>
      </p:sp>
    </p:spTree>
    <p:extLst>
      <p:ext uri="{BB962C8B-B14F-4D97-AF65-F5344CB8AC3E}">
        <p14:creationId xmlns:p14="http://schemas.microsoft.com/office/powerpoint/2010/main" val="2338207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Stufen für emotionales Wohlbefinden</a:t>
            </a:r>
          </a:p>
        </p:txBody>
      </p:sp>
      <p:sp>
        <p:nvSpPr>
          <p:cNvPr id="3" name="Inhaltsplatzhalter 2"/>
          <p:cNvSpPr>
            <a:spLocks noGrp="1"/>
          </p:cNvSpPr>
          <p:nvPr>
            <p:ph idx="1"/>
          </p:nvPr>
        </p:nvSpPr>
        <p:spPr/>
        <p:txBody>
          <a:bodyPr/>
          <a:lstStyle/>
          <a:p>
            <a:r>
              <a:rPr lang="de-DE" sz="2400" dirty="0"/>
              <a:t>Stufe 1: niedriges Wohlbefinden</a:t>
            </a:r>
          </a:p>
          <a:p>
            <a:endParaRPr lang="de-DE" sz="2400" dirty="0"/>
          </a:p>
          <a:p>
            <a:r>
              <a:rPr lang="de-DE" sz="2400" dirty="0"/>
              <a:t>Das Kind….</a:t>
            </a:r>
          </a:p>
          <a:p>
            <a:r>
              <a:rPr lang="de-DE" sz="2400" dirty="0"/>
              <a:t>….fühlt sich meist unglücklich</a:t>
            </a:r>
          </a:p>
          <a:p>
            <a:r>
              <a:rPr lang="de-DE" sz="2400" dirty="0"/>
              <a:t>….wirkt angespannt</a:t>
            </a:r>
          </a:p>
          <a:p>
            <a:r>
              <a:rPr lang="de-DE" sz="2400" dirty="0"/>
              <a:t>….vermeidet Kontakt aufzunehmen</a:t>
            </a:r>
          </a:p>
          <a:p>
            <a:r>
              <a:rPr lang="de-DE" sz="2400" dirty="0"/>
              <a:t>….hat nur wenig Selbstvertrauen</a:t>
            </a:r>
          </a:p>
        </p:txBody>
      </p:sp>
      <p:sp>
        <p:nvSpPr>
          <p:cNvPr id="4" name="Datumsplatzhalter 3"/>
          <p:cNvSpPr>
            <a:spLocks noGrp="1"/>
          </p:cNvSpPr>
          <p:nvPr>
            <p:ph type="dt" sz="half" idx="10"/>
          </p:nvPr>
        </p:nvSpPr>
        <p:spPr/>
        <p:txBody>
          <a:bodyPr/>
          <a:lstStyle/>
          <a:p>
            <a:fld id="{B9D6E8ED-E0B2-46ED-97D2-1E1F7B48B7D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33</a:t>
            </a:fld>
            <a:endParaRPr lang="de-DE" dirty="0"/>
          </a:p>
        </p:txBody>
      </p:sp>
    </p:spTree>
    <p:extLst>
      <p:ext uri="{BB962C8B-B14F-4D97-AF65-F5344CB8AC3E}">
        <p14:creationId xmlns:p14="http://schemas.microsoft.com/office/powerpoint/2010/main" val="2144705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prstClr val="white"/>
                </a:solidFill>
              </a:rPr>
              <a:t>Stufen für emotionales Wohlbefinden</a:t>
            </a:r>
            <a:endParaRPr lang="de-DE" dirty="0"/>
          </a:p>
        </p:txBody>
      </p:sp>
      <p:sp>
        <p:nvSpPr>
          <p:cNvPr id="3" name="Inhaltsplatzhalter 2"/>
          <p:cNvSpPr>
            <a:spLocks noGrp="1"/>
          </p:cNvSpPr>
          <p:nvPr>
            <p:ph idx="1"/>
          </p:nvPr>
        </p:nvSpPr>
        <p:spPr/>
        <p:txBody>
          <a:bodyPr/>
          <a:lstStyle/>
          <a:p>
            <a:r>
              <a:rPr lang="de-DE" dirty="0"/>
              <a:t>Stufe 3: mittleres Ausmaß an Wohlbefinden</a:t>
            </a:r>
          </a:p>
          <a:p>
            <a:endParaRPr lang="de-DE" dirty="0"/>
          </a:p>
          <a:p>
            <a:r>
              <a:rPr lang="de-DE" dirty="0"/>
              <a:t>Das Kind….</a:t>
            </a:r>
          </a:p>
          <a:p>
            <a:r>
              <a:rPr lang="de-DE" dirty="0"/>
              <a:t>….scheint weder glücklich noch unglücklich zu sein</a:t>
            </a:r>
          </a:p>
          <a:p>
            <a:r>
              <a:rPr lang="de-DE" dirty="0"/>
              <a:t>….hat wenig intensive Kontakte zu anderen </a:t>
            </a:r>
          </a:p>
          <a:p>
            <a:r>
              <a:rPr lang="de-DE" dirty="0"/>
              <a:t>….zeigt selten überschwängliche Freude</a:t>
            </a:r>
          </a:p>
          <a:p>
            <a:r>
              <a:rPr lang="de-DE" dirty="0"/>
              <a:t>….bleibt nicht in negativ gefärbten Emotionen hängen</a:t>
            </a:r>
          </a:p>
          <a:p>
            <a:endParaRPr lang="de-DE" dirty="0"/>
          </a:p>
        </p:txBody>
      </p:sp>
      <p:sp>
        <p:nvSpPr>
          <p:cNvPr id="4" name="Datumsplatzhalter 3"/>
          <p:cNvSpPr>
            <a:spLocks noGrp="1"/>
          </p:cNvSpPr>
          <p:nvPr>
            <p:ph type="dt" sz="half" idx="10"/>
          </p:nvPr>
        </p:nvSpPr>
        <p:spPr/>
        <p:txBody>
          <a:bodyPr/>
          <a:lstStyle/>
          <a:p>
            <a:fld id="{B9D6E8ED-E0B2-46ED-97D2-1E1F7B48B7D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34</a:t>
            </a:fld>
            <a:endParaRPr lang="de-DE" dirty="0"/>
          </a:p>
        </p:txBody>
      </p:sp>
    </p:spTree>
    <p:extLst>
      <p:ext uri="{BB962C8B-B14F-4D97-AF65-F5344CB8AC3E}">
        <p14:creationId xmlns:p14="http://schemas.microsoft.com/office/powerpoint/2010/main" val="3646530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prstClr val="white"/>
                </a:solidFill>
              </a:rPr>
              <a:t>Stufen für emotionales Wohlbefinden</a:t>
            </a:r>
            <a:endParaRPr lang="de-DE" dirty="0"/>
          </a:p>
        </p:txBody>
      </p:sp>
      <p:sp>
        <p:nvSpPr>
          <p:cNvPr id="3" name="Inhaltsplatzhalter 2"/>
          <p:cNvSpPr>
            <a:spLocks noGrp="1"/>
          </p:cNvSpPr>
          <p:nvPr>
            <p:ph idx="1"/>
          </p:nvPr>
        </p:nvSpPr>
        <p:spPr/>
        <p:txBody>
          <a:bodyPr/>
          <a:lstStyle/>
          <a:p>
            <a:r>
              <a:rPr lang="de-DE" sz="2400" dirty="0"/>
              <a:t>Stufe 5: hohes Maß an Wohlbefinden</a:t>
            </a:r>
          </a:p>
          <a:p>
            <a:endParaRPr lang="de-DE" sz="2400" dirty="0"/>
          </a:p>
          <a:p>
            <a:r>
              <a:rPr lang="de-DE" sz="2400" dirty="0"/>
              <a:t>Das Kind….</a:t>
            </a:r>
          </a:p>
          <a:p>
            <a:r>
              <a:rPr lang="de-DE" sz="2400" dirty="0"/>
              <a:t>…. genießt in vollen Zügen</a:t>
            </a:r>
          </a:p>
          <a:p>
            <a:r>
              <a:rPr lang="de-DE" sz="2400" dirty="0"/>
              <a:t>…. strahlt Vitalität aus und zugleich innere Ruhe und Ausgeglichenheit aus</a:t>
            </a:r>
          </a:p>
          <a:p>
            <a:r>
              <a:rPr lang="de-DE" sz="2400" dirty="0"/>
              <a:t>…. ist offen und aufnahmebereit seiner Umwelt gegenüber und findet sich schnell zurecht</a:t>
            </a:r>
          </a:p>
          <a:p>
            <a:r>
              <a:rPr lang="de-DE" sz="2400" dirty="0"/>
              <a:t>…. zeigt Selbstvertrauen</a:t>
            </a:r>
          </a:p>
          <a:p>
            <a:r>
              <a:rPr lang="de-DE" sz="2400" dirty="0"/>
              <a:t>…. kann seine Grundbedürfnisse vollauf befriedigen</a:t>
            </a:r>
          </a:p>
        </p:txBody>
      </p:sp>
      <p:sp>
        <p:nvSpPr>
          <p:cNvPr id="4" name="Datumsplatzhalter 3"/>
          <p:cNvSpPr>
            <a:spLocks noGrp="1"/>
          </p:cNvSpPr>
          <p:nvPr>
            <p:ph type="dt" sz="half" idx="10"/>
          </p:nvPr>
        </p:nvSpPr>
        <p:spPr/>
        <p:txBody>
          <a:bodyPr/>
          <a:lstStyle/>
          <a:p>
            <a:fld id="{B9D6E8ED-E0B2-46ED-97D2-1E1F7B48B7D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35</a:t>
            </a:fld>
            <a:endParaRPr lang="de-DE" dirty="0"/>
          </a:p>
        </p:txBody>
      </p:sp>
    </p:spTree>
    <p:extLst>
      <p:ext uri="{BB962C8B-B14F-4D97-AF65-F5344CB8AC3E}">
        <p14:creationId xmlns:p14="http://schemas.microsoft.com/office/powerpoint/2010/main" val="1470299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Stufen für die Einschätzung von Engagiertheit</a:t>
            </a:r>
          </a:p>
        </p:txBody>
      </p:sp>
      <p:sp>
        <p:nvSpPr>
          <p:cNvPr id="3" name="Inhaltsplatzhalter 2"/>
          <p:cNvSpPr>
            <a:spLocks noGrp="1"/>
          </p:cNvSpPr>
          <p:nvPr>
            <p:ph idx="1"/>
          </p:nvPr>
        </p:nvSpPr>
        <p:spPr/>
        <p:txBody>
          <a:bodyPr/>
          <a:lstStyle/>
          <a:p>
            <a:r>
              <a:rPr lang="de-DE" sz="2400" dirty="0"/>
              <a:t>Stufe 1: Keine Aktivität</a:t>
            </a:r>
          </a:p>
          <a:p>
            <a:endParaRPr lang="de-DE" sz="2400" dirty="0"/>
          </a:p>
          <a:p>
            <a:r>
              <a:rPr lang="de-DE" sz="2400" dirty="0"/>
              <a:t>Stufe 2: häufig unterbrochenen Aktivität</a:t>
            </a:r>
          </a:p>
          <a:p>
            <a:endParaRPr lang="de-DE" sz="2400" dirty="0"/>
          </a:p>
          <a:p>
            <a:r>
              <a:rPr lang="de-DE" sz="2400" dirty="0"/>
              <a:t>Stufe 3: mehr oder weniger andauernde Aktivität</a:t>
            </a:r>
          </a:p>
          <a:p>
            <a:endParaRPr lang="de-DE" sz="2400" dirty="0"/>
          </a:p>
          <a:p>
            <a:r>
              <a:rPr lang="de-DE" sz="2400" dirty="0"/>
              <a:t>Stufe 4: Aktivitäten mit intensiven Momenten</a:t>
            </a:r>
          </a:p>
          <a:p>
            <a:endParaRPr lang="de-DE" sz="2400" dirty="0"/>
          </a:p>
          <a:p>
            <a:r>
              <a:rPr lang="de-DE" sz="2400" dirty="0"/>
              <a:t>Stufe 5: Anhaltend intensive Aktivität</a:t>
            </a:r>
          </a:p>
        </p:txBody>
      </p:sp>
      <p:sp>
        <p:nvSpPr>
          <p:cNvPr id="4" name="Datumsplatzhalter 3"/>
          <p:cNvSpPr>
            <a:spLocks noGrp="1"/>
          </p:cNvSpPr>
          <p:nvPr>
            <p:ph type="dt" sz="half" idx="10"/>
          </p:nvPr>
        </p:nvSpPr>
        <p:spPr/>
        <p:txBody>
          <a:bodyPr/>
          <a:lstStyle/>
          <a:p>
            <a:fld id="{B9D6E8ED-E0B2-46ED-97D2-1E1F7B48B7D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36</a:t>
            </a:fld>
            <a:endParaRPr lang="de-DE" dirty="0"/>
          </a:p>
        </p:txBody>
      </p:sp>
    </p:spTree>
    <p:extLst>
      <p:ext uri="{BB962C8B-B14F-4D97-AF65-F5344CB8AC3E}">
        <p14:creationId xmlns:p14="http://schemas.microsoft.com/office/powerpoint/2010/main" val="3211934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prstClr val="white"/>
                </a:solidFill>
              </a:rPr>
              <a:t>Stufen für die Einschätzung von Engagiertheit</a:t>
            </a:r>
            <a:endParaRPr lang="de-DE" dirty="0"/>
          </a:p>
        </p:txBody>
      </p:sp>
      <p:sp>
        <p:nvSpPr>
          <p:cNvPr id="3" name="Inhaltsplatzhalter 2"/>
          <p:cNvSpPr>
            <a:spLocks noGrp="1"/>
          </p:cNvSpPr>
          <p:nvPr>
            <p:ph idx="1"/>
          </p:nvPr>
        </p:nvSpPr>
        <p:spPr/>
        <p:txBody>
          <a:bodyPr/>
          <a:lstStyle/>
          <a:p>
            <a:r>
              <a:rPr lang="de-DE" sz="2400" dirty="0"/>
              <a:t>Stufe 1: keine Aktivität</a:t>
            </a:r>
          </a:p>
          <a:p>
            <a:r>
              <a:rPr lang="de-DE" sz="2400" dirty="0"/>
              <a:t>Phasen, wenn ein Kind nicht aktiv ist.</a:t>
            </a:r>
          </a:p>
          <a:p>
            <a:endParaRPr lang="de-DE" sz="2400" dirty="0"/>
          </a:p>
          <a:p>
            <a:r>
              <a:rPr lang="de-DE" sz="2400" dirty="0"/>
              <a:t>Das Kind…</a:t>
            </a:r>
          </a:p>
          <a:p>
            <a:r>
              <a:rPr lang="de-DE" sz="2400" dirty="0"/>
              <a:t>….starrt in die Luft oder guckt ziellos umher</a:t>
            </a:r>
          </a:p>
          <a:p>
            <a:r>
              <a:rPr lang="de-DE" sz="2400" dirty="0"/>
              <a:t>….ist teilnahmslos und abwesend</a:t>
            </a:r>
          </a:p>
          <a:p>
            <a:r>
              <a:rPr lang="de-DE" sz="2400" dirty="0"/>
              <a:t>….stereotypes Wiederholen von sehr einfachen Handlungen</a:t>
            </a:r>
          </a:p>
          <a:p>
            <a:r>
              <a:rPr lang="de-DE" sz="2400" dirty="0"/>
              <a:t>….scheint geistig abwesend und handelt wenig bewusst</a:t>
            </a:r>
          </a:p>
          <a:p>
            <a:r>
              <a:rPr lang="de-DE" sz="2400" dirty="0"/>
              <a:t>….keine wirkliche Aktivität mit innerer Beteiligung</a:t>
            </a:r>
          </a:p>
        </p:txBody>
      </p:sp>
      <p:sp>
        <p:nvSpPr>
          <p:cNvPr id="4" name="Datumsplatzhalter 3"/>
          <p:cNvSpPr>
            <a:spLocks noGrp="1"/>
          </p:cNvSpPr>
          <p:nvPr>
            <p:ph type="dt" sz="half" idx="10"/>
          </p:nvPr>
        </p:nvSpPr>
        <p:spPr/>
        <p:txBody>
          <a:bodyPr/>
          <a:lstStyle/>
          <a:p>
            <a:fld id="{B9D6E8ED-E0B2-46ED-97D2-1E1F7B48B7D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37</a:t>
            </a:fld>
            <a:endParaRPr lang="de-DE" dirty="0"/>
          </a:p>
        </p:txBody>
      </p:sp>
    </p:spTree>
    <p:extLst>
      <p:ext uri="{BB962C8B-B14F-4D97-AF65-F5344CB8AC3E}">
        <p14:creationId xmlns:p14="http://schemas.microsoft.com/office/powerpoint/2010/main" val="3403317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prstClr val="white"/>
                </a:solidFill>
              </a:rPr>
              <a:t>Stufen für die Einschätzung von Engagiertheit</a:t>
            </a:r>
            <a:endParaRPr lang="de-DE" dirty="0"/>
          </a:p>
        </p:txBody>
      </p:sp>
      <p:sp>
        <p:nvSpPr>
          <p:cNvPr id="3" name="Inhaltsplatzhalter 2"/>
          <p:cNvSpPr>
            <a:spLocks noGrp="1"/>
          </p:cNvSpPr>
          <p:nvPr>
            <p:ph idx="1"/>
          </p:nvPr>
        </p:nvSpPr>
        <p:spPr/>
        <p:txBody>
          <a:bodyPr/>
          <a:lstStyle/>
          <a:p>
            <a:r>
              <a:rPr lang="de-DE" sz="2400" dirty="0"/>
              <a:t>Stufe 2: Häufig unterbrochene Aktivität</a:t>
            </a:r>
          </a:p>
          <a:p>
            <a:endParaRPr lang="de-DE" sz="2400" dirty="0"/>
          </a:p>
          <a:p>
            <a:r>
              <a:rPr lang="de-DE" sz="2400" dirty="0"/>
              <a:t>Phasen, in denen ein Kind nur kurze Momente echter Aktivität</a:t>
            </a:r>
          </a:p>
          <a:p>
            <a:r>
              <a:rPr lang="de-DE" sz="2400" dirty="0"/>
              <a:t> zeigt.</a:t>
            </a:r>
          </a:p>
          <a:p>
            <a:r>
              <a:rPr lang="de-DE" sz="2400" dirty="0"/>
              <a:t>Das Kind zeigt….</a:t>
            </a:r>
          </a:p>
          <a:p>
            <a:r>
              <a:rPr lang="de-DE" sz="2400" dirty="0"/>
              <a:t>….häufige oder lange Unterbrechungen durch träumen oder ins leere starren</a:t>
            </a:r>
          </a:p>
          <a:p>
            <a:r>
              <a:rPr lang="de-DE" sz="2400" dirty="0"/>
              <a:t>…. wenig komplexe Aktivitäten</a:t>
            </a:r>
          </a:p>
          <a:p>
            <a:r>
              <a:rPr lang="de-DE" sz="2400" dirty="0"/>
              <a:t>….einfache, mechanische Handlungen</a:t>
            </a:r>
          </a:p>
        </p:txBody>
      </p:sp>
      <p:sp>
        <p:nvSpPr>
          <p:cNvPr id="4" name="Datumsplatzhalter 3"/>
          <p:cNvSpPr>
            <a:spLocks noGrp="1"/>
          </p:cNvSpPr>
          <p:nvPr>
            <p:ph type="dt" sz="half" idx="10"/>
          </p:nvPr>
        </p:nvSpPr>
        <p:spPr/>
        <p:txBody>
          <a:bodyPr/>
          <a:lstStyle/>
          <a:p>
            <a:fld id="{B9D6E8ED-E0B2-46ED-97D2-1E1F7B48B7D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38</a:t>
            </a:fld>
            <a:endParaRPr lang="de-DE" dirty="0"/>
          </a:p>
        </p:txBody>
      </p:sp>
    </p:spTree>
    <p:extLst>
      <p:ext uri="{BB962C8B-B14F-4D97-AF65-F5344CB8AC3E}">
        <p14:creationId xmlns:p14="http://schemas.microsoft.com/office/powerpoint/2010/main" val="2109543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prstClr val="white"/>
                </a:solidFill>
              </a:rPr>
              <a:t>Stufen für die Einschätzung von Engagiertheit</a:t>
            </a:r>
            <a:endParaRPr lang="de-DE" dirty="0"/>
          </a:p>
        </p:txBody>
      </p:sp>
      <p:sp>
        <p:nvSpPr>
          <p:cNvPr id="3" name="Inhaltsplatzhalter 2"/>
          <p:cNvSpPr>
            <a:spLocks noGrp="1"/>
          </p:cNvSpPr>
          <p:nvPr>
            <p:ph idx="1"/>
          </p:nvPr>
        </p:nvSpPr>
        <p:spPr/>
        <p:txBody>
          <a:bodyPr/>
          <a:lstStyle/>
          <a:p>
            <a:r>
              <a:rPr lang="de-DE" sz="2400" dirty="0"/>
              <a:t>Stufe 3: mehr oder weniger andauernde Aktivität</a:t>
            </a:r>
          </a:p>
          <a:p>
            <a:endParaRPr lang="de-DE" sz="2400" dirty="0"/>
          </a:p>
          <a:p>
            <a:r>
              <a:rPr lang="de-DE" sz="2400" dirty="0"/>
              <a:t>Phasen, wenn ein Kind bereits mehr Beständigkeit zeigt.</a:t>
            </a:r>
          </a:p>
          <a:p>
            <a:r>
              <a:rPr lang="de-DE" sz="2400" dirty="0"/>
              <a:t>Das Kind….</a:t>
            </a:r>
          </a:p>
          <a:p>
            <a:r>
              <a:rPr lang="de-DE" sz="2400" dirty="0"/>
              <a:t>….wirkt eher gleichgültig</a:t>
            </a:r>
          </a:p>
          <a:p>
            <a:r>
              <a:rPr lang="de-DE" sz="2400" dirty="0"/>
              <a:t>….ist wenig eifrig</a:t>
            </a:r>
          </a:p>
          <a:p>
            <a:r>
              <a:rPr lang="de-DE" sz="2400" dirty="0"/>
              <a:t>….leicht ablenkbar</a:t>
            </a:r>
          </a:p>
        </p:txBody>
      </p:sp>
      <p:sp>
        <p:nvSpPr>
          <p:cNvPr id="4" name="Datumsplatzhalter 3"/>
          <p:cNvSpPr>
            <a:spLocks noGrp="1"/>
          </p:cNvSpPr>
          <p:nvPr>
            <p:ph type="dt" sz="half" idx="10"/>
          </p:nvPr>
        </p:nvSpPr>
        <p:spPr/>
        <p:txBody>
          <a:bodyPr/>
          <a:lstStyle/>
          <a:p>
            <a:fld id="{B9D6E8ED-E0B2-46ED-97D2-1E1F7B48B7D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39</a:t>
            </a:fld>
            <a:endParaRPr lang="de-DE" dirty="0"/>
          </a:p>
        </p:txBody>
      </p:sp>
    </p:spTree>
    <p:extLst>
      <p:ext uri="{BB962C8B-B14F-4D97-AF65-F5344CB8AC3E}">
        <p14:creationId xmlns:p14="http://schemas.microsoft.com/office/powerpoint/2010/main" val="426744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sz="1200" dirty="0"/>
          </a:p>
          <a:p>
            <a:endParaRPr lang="de-DE" sz="1200" dirty="0"/>
          </a:p>
          <a:p>
            <a:r>
              <a:rPr lang="de-DE" sz="1200" dirty="0"/>
              <a:t>Qualitätsmerkmale für Erziehungs- und Bildungseinrichtungen (F. Laevers)</a:t>
            </a:r>
          </a:p>
          <a:p>
            <a:endParaRPr lang="de-DE" dirty="0"/>
          </a:p>
        </p:txBody>
      </p:sp>
      <p:sp>
        <p:nvSpPr>
          <p:cNvPr id="3" name="Datumsplatzhalter 2"/>
          <p:cNvSpPr>
            <a:spLocks noGrp="1"/>
          </p:cNvSpPr>
          <p:nvPr>
            <p:ph type="dt" sz="half" idx="10"/>
          </p:nvPr>
        </p:nvSpPr>
        <p:spPr/>
        <p:txBody>
          <a:bodyPr/>
          <a:lstStyle/>
          <a:p>
            <a:fld id="{1CF219C2-7804-46D9-92CF-A3A1CAE695AF}" type="datetime1">
              <a:rPr lang="de-DE" smtClean="0"/>
              <a:t>21.10.2019</a:t>
            </a:fld>
            <a:endParaRPr lang="de-DE" dirty="0"/>
          </a:p>
        </p:txBody>
      </p:sp>
      <p:sp>
        <p:nvSpPr>
          <p:cNvPr id="5" name="Foliennummernplatzhalter 4"/>
          <p:cNvSpPr>
            <a:spLocks noGrp="1"/>
          </p:cNvSpPr>
          <p:nvPr>
            <p:ph type="sldNum" sz="quarter" idx="12"/>
          </p:nvPr>
        </p:nvSpPr>
        <p:spPr/>
        <p:txBody>
          <a:bodyPr/>
          <a:lstStyle/>
          <a:p>
            <a:r>
              <a:rPr lang="de-DE"/>
              <a:t>FOLIE </a:t>
            </a:r>
            <a:fld id="{6F346C35-5D54-4188-8BCA-F0AD4793A347}" type="slidenum">
              <a:rPr lang="de-DE" smtClean="0"/>
              <a:pPr/>
              <a:t>4</a:t>
            </a:fld>
            <a:endParaRPr lang="de-DE" dirty="0"/>
          </a:p>
        </p:txBody>
      </p:sp>
      <p:sp>
        <p:nvSpPr>
          <p:cNvPr id="6" name="Rechteck 5"/>
          <p:cNvSpPr/>
          <p:nvPr/>
        </p:nvSpPr>
        <p:spPr>
          <a:xfrm>
            <a:off x="251520" y="1772815"/>
            <a:ext cx="2880320" cy="1503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RAHMENBEDINGUNGEN</a:t>
            </a:r>
          </a:p>
          <a:p>
            <a:pPr algn="ctr"/>
            <a:r>
              <a:rPr lang="de-DE" dirty="0"/>
              <a:t>Vorgaben und Möglichkeiten der Lernumgebung</a:t>
            </a:r>
          </a:p>
        </p:txBody>
      </p:sp>
      <p:sp>
        <p:nvSpPr>
          <p:cNvPr id="7" name="Rechteck 6"/>
          <p:cNvSpPr/>
          <p:nvPr/>
        </p:nvSpPr>
        <p:spPr>
          <a:xfrm>
            <a:off x="3563888" y="1781343"/>
            <a:ext cx="2088232" cy="1485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PROZESS Erleben und mentale Aktivität des Kindes</a:t>
            </a:r>
          </a:p>
        </p:txBody>
      </p:sp>
      <p:sp>
        <p:nvSpPr>
          <p:cNvPr id="8" name="Rechteck 7"/>
          <p:cNvSpPr/>
          <p:nvPr/>
        </p:nvSpPr>
        <p:spPr>
          <a:xfrm>
            <a:off x="6386512" y="1781343"/>
            <a:ext cx="2577976" cy="1485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ERGEBNISSE Veränderungen von Kompetenzen, Haltungen</a:t>
            </a:r>
          </a:p>
        </p:txBody>
      </p:sp>
      <p:sp>
        <p:nvSpPr>
          <p:cNvPr id="9" name="Rechteck 8"/>
          <p:cNvSpPr/>
          <p:nvPr/>
        </p:nvSpPr>
        <p:spPr>
          <a:xfrm>
            <a:off x="1115616" y="4221088"/>
            <a:ext cx="244827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EMOTIONALES WOHLBEFINDEN</a:t>
            </a:r>
          </a:p>
        </p:txBody>
      </p:sp>
      <p:sp>
        <p:nvSpPr>
          <p:cNvPr id="10" name="Rechteck 9"/>
          <p:cNvSpPr/>
          <p:nvPr/>
        </p:nvSpPr>
        <p:spPr>
          <a:xfrm>
            <a:off x="5720680" y="4221088"/>
            <a:ext cx="245172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ENGAGIERTHEIT</a:t>
            </a:r>
          </a:p>
        </p:txBody>
      </p:sp>
      <p:sp>
        <p:nvSpPr>
          <p:cNvPr id="16" name="Pfeil nach rechts 15"/>
          <p:cNvSpPr/>
          <p:nvPr/>
        </p:nvSpPr>
        <p:spPr>
          <a:xfrm>
            <a:off x="4608004" y="3231076"/>
            <a:ext cx="18002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ingekerbter Pfeil nach rechts 17"/>
          <p:cNvSpPr/>
          <p:nvPr/>
        </p:nvSpPr>
        <p:spPr>
          <a:xfrm>
            <a:off x="4563998" y="3297309"/>
            <a:ext cx="45719" cy="457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 Verbindung mit Pfeil 20"/>
          <p:cNvCxnSpPr>
            <a:stCxn id="18" idx="1"/>
            <a:endCxn id="9" idx="0"/>
          </p:cNvCxnSpPr>
          <p:nvPr/>
        </p:nvCxnSpPr>
        <p:spPr>
          <a:xfrm flipH="1">
            <a:off x="2339752" y="3320169"/>
            <a:ext cx="2235676" cy="9009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18" idx="2"/>
          </p:cNvCxnSpPr>
          <p:nvPr/>
        </p:nvCxnSpPr>
        <p:spPr>
          <a:xfrm>
            <a:off x="4586858" y="3343028"/>
            <a:ext cx="1929358" cy="878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641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prstClr val="white"/>
                </a:solidFill>
              </a:rPr>
              <a:t>Stufen für die Einschätzung von Engagiertheit</a:t>
            </a:r>
            <a:endParaRPr lang="de-DE" dirty="0"/>
          </a:p>
        </p:txBody>
      </p:sp>
      <p:sp>
        <p:nvSpPr>
          <p:cNvPr id="3" name="Inhaltsplatzhalter 2"/>
          <p:cNvSpPr>
            <a:spLocks noGrp="1"/>
          </p:cNvSpPr>
          <p:nvPr>
            <p:ph idx="1"/>
          </p:nvPr>
        </p:nvSpPr>
        <p:spPr/>
        <p:txBody>
          <a:bodyPr/>
          <a:lstStyle/>
          <a:p>
            <a:r>
              <a:rPr lang="de-DE" sz="2400" dirty="0"/>
              <a:t>Stufe 4: Aktivitäten mit intensiven Momenten</a:t>
            </a:r>
          </a:p>
          <a:p>
            <a:endParaRPr lang="de-DE" sz="2400" dirty="0"/>
          </a:p>
          <a:p>
            <a:r>
              <a:rPr lang="de-DE" sz="2400" dirty="0"/>
              <a:t>Phasen in denen das Kind mehr als die Hälfte </a:t>
            </a:r>
          </a:p>
          <a:p>
            <a:r>
              <a:rPr lang="de-DE" sz="2400" dirty="0"/>
              <a:t>der Beobachtungszeit aktiv ist</a:t>
            </a:r>
          </a:p>
          <a:p>
            <a:r>
              <a:rPr lang="de-DE" sz="2400" dirty="0"/>
              <a:t>Das Kind zeigt, ….</a:t>
            </a:r>
          </a:p>
          <a:p>
            <a:r>
              <a:rPr lang="de-DE" sz="2400" dirty="0"/>
              <a:t>…. dass die Aktivität bedeutsam ist</a:t>
            </a:r>
          </a:p>
          <a:p>
            <a:r>
              <a:rPr lang="de-DE" sz="2400" dirty="0"/>
              <a:t>…. mehrere Signale von Engagiertheit, z.B. Konzentration, Ausdauer, Energie, Zufriedenheit </a:t>
            </a:r>
          </a:p>
        </p:txBody>
      </p:sp>
      <p:sp>
        <p:nvSpPr>
          <p:cNvPr id="4" name="Datumsplatzhalter 3"/>
          <p:cNvSpPr>
            <a:spLocks noGrp="1"/>
          </p:cNvSpPr>
          <p:nvPr>
            <p:ph type="dt" sz="half" idx="10"/>
          </p:nvPr>
        </p:nvSpPr>
        <p:spPr/>
        <p:txBody>
          <a:bodyPr/>
          <a:lstStyle/>
          <a:p>
            <a:fld id="{B9D6E8ED-E0B2-46ED-97D2-1E1F7B48B7D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40</a:t>
            </a:fld>
            <a:endParaRPr lang="de-DE" dirty="0"/>
          </a:p>
        </p:txBody>
      </p:sp>
    </p:spTree>
    <p:extLst>
      <p:ext uri="{BB962C8B-B14F-4D97-AF65-F5344CB8AC3E}">
        <p14:creationId xmlns:p14="http://schemas.microsoft.com/office/powerpoint/2010/main" val="1616559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prstClr val="white"/>
                </a:solidFill>
              </a:rPr>
              <a:t>Stufen für die Einschätzung von Engagiertheit</a:t>
            </a:r>
            <a:endParaRPr lang="de-DE" dirty="0"/>
          </a:p>
        </p:txBody>
      </p:sp>
      <p:sp>
        <p:nvSpPr>
          <p:cNvPr id="3" name="Inhaltsplatzhalter 2"/>
          <p:cNvSpPr>
            <a:spLocks noGrp="1"/>
          </p:cNvSpPr>
          <p:nvPr>
            <p:ph idx="1"/>
          </p:nvPr>
        </p:nvSpPr>
        <p:spPr/>
        <p:txBody>
          <a:bodyPr/>
          <a:lstStyle/>
          <a:p>
            <a:r>
              <a:rPr lang="de-DE" sz="2400" dirty="0"/>
              <a:t>Stufe 5: Anhaltend und intensive Aktivität</a:t>
            </a:r>
          </a:p>
          <a:p>
            <a:r>
              <a:rPr lang="de-DE" sz="2400" dirty="0"/>
              <a:t>Aktivitäten, die von größtmöglicher Engagiertheit </a:t>
            </a:r>
          </a:p>
          <a:p>
            <a:r>
              <a:rPr lang="de-DE" sz="2400" dirty="0"/>
              <a:t>begleitet werden.</a:t>
            </a:r>
          </a:p>
          <a:p>
            <a:r>
              <a:rPr lang="de-DE" sz="2400" dirty="0"/>
              <a:t>Das Kind….</a:t>
            </a:r>
          </a:p>
          <a:p>
            <a:r>
              <a:rPr lang="de-DE" sz="2400" dirty="0"/>
              <a:t>….ist deutlich vertieft in sein Tun</a:t>
            </a:r>
          </a:p>
          <a:p>
            <a:r>
              <a:rPr lang="de-DE" sz="2400" dirty="0"/>
              <a:t>….ist nicht leicht ablenkbar</a:t>
            </a:r>
          </a:p>
          <a:p>
            <a:r>
              <a:rPr lang="de-DE" sz="2400" dirty="0"/>
              <a:t>….zeigt Anstrengung und Anspannung</a:t>
            </a:r>
          </a:p>
          <a:p>
            <a:r>
              <a:rPr lang="de-DE" sz="2400" dirty="0"/>
              <a:t>….zeigt erkennbare Freude</a:t>
            </a:r>
          </a:p>
          <a:p>
            <a:r>
              <a:rPr lang="de-DE" sz="2400" dirty="0"/>
              <a:t>….hat die Augen auf die Aktivität gerichtet</a:t>
            </a:r>
          </a:p>
        </p:txBody>
      </p:sp>
      <p:sp>
        <p:nvSpPr>
          <p:cNvPr id="4" name="Datumsplatzhalter 3"/>
          <p:cNvSpPr>
            <a:spLocks noGrp="1"/>
          </p:cNvSpPr>
          <p:nvPr>
            <p:ph type="dt" sz="half" idx="10"/>
          </p:nvPr>
        </p:nvSpPr>
        <p:spPr/>
        <p:txBody>
          <a:bodyPr/>
          <a:lstStyle/>
          <a:p>
            <a:fld id="{B9D6E8ED-E0B2-46ED-97D2-1E1F7B48B7D4}"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41</a:t>
            </a:fld>
            <a:endParaRPr lang="de-DE" dirty="0"/>
          </a:p>
        </p:txBody>
      </p:sp>
    </p:spTree>
    <p:extLst>
      <p:ext uri="{BB962C8B-B14F-4D97-AF65-F5344CB8AC3E}">
        <p14:creationId xmlns:p14="http://schemas.microsoft.com/office/powerpoint/2010/main" val="629001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 und Quellen</a:t>
            </a:r>
          </a:p>
        </p:txBody>
      </p:sp>
      <p:sp>
        <p:nvSpPr>
          <p:cNvPr id="4" name="Datumsplatzhalter 3"/>
          <p:cNvSpPr>
            <a:spLocks noGrp="1"/>
          </p:cNvSpPr>
          <p:nvPr>
            <p:ph type="dt" sz="half" idx="10"/>
          </p:nvPr>
        </p:nvSpPr>
        <p:spPr/>
        <p:txBody>
          <a:bodyPr/>
          <a:lstStyle/>
          <a:p>
            <a:fld id="{C6BF049C-19F3-40E2-B9C0-582F103ABF48}"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42</a:t>
            </a:fld>
            <a:endParaRPr lang="de-DE" dirty="0"/>
          </a:p>
        </p:txBody>
      </p:sp>
      <p:sp>
        <p:nvSpPr>
          <p:cNvPr id="7" name="Rectangle 3"/>
          <p:cNvSpPr>
            <a:spLocks noGrp="1" noChangeArrowheads="1"/>
          </p:cNvSpPr>
          <p:nvPr/>
        </p:nvSpPr>
        <p:spPr bwMode="auto">
          <a:xfrm>
            <a:off x="107504" y="1988840"/>
            <a:ext cx="8713788" cy="4536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2"/>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2"/>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2"/>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9pPr>
          </a:lstStyle>
          <a:p>
            <a:pPr marL="0" indent="0" eaLnBrk="1" hangingPunct="1">
              <a:lnSpc>
                <a:spcPct val="81000"/>
              </a:lnSpc>
              <a:buFont typeface="Verdana" charset="0"/>
              <a:buNone/>
              <a:defRPr/>
            </a:pPr>
            <a:endParaRPr lang="de-DE" sz="1400" dirty="0">
              <a:latin typeface="Arial Rounded MT Bold" charset="0"/>
            </a:endParaRPr>
          </a:p>
          <a:p>
            <a:pPr marL="0" indent="0" eaLnBrk="1" hangingPunct="1">
              <a:lnSpc>
                <a:spcPct val="100000"/>
              </a:lnSpc>
              <a:spcBef>
                <a:spcPts val="0"/>
              </a:spcBef>
              <a:spcAft>
                <a:spcPts val="1000"/>
              </a:spcAft>
              <a:buFont typeface="Verdana" charset="0"/>
              <a:buNone/>
              <a:defRPr/>
            </a:pPr>
            <a:r>
              <a:rPr lang="de-DE" sz="1400" dirty="0">
                <a:solidFill>
                  <a:srgbClr val="000000"/>
                </a:solidFill>
                <a:latin typeface="+mj-lt"/>
              </a:rPr>
              <a:t>Arnold, </a:t>
            </a:r>
            <a:r>
              <a:rPr lang="de-DE" sz="1400" dirty="0" err="1">
                <a:solidFill>
                  <a:srgbClr val="000000"/>
                </a:solidFill>
                <a:latin typeface="+mj-lt"/>
              </a:rPr>
              <a:t>Cath</a:t>
            </a:r>
            <a:r>
              <a:rPr lang="de-DE" sz="1400" dirty="0">
                <a:solidFill>
                  <a:srgbClr val="000000"/>
                </a:solidFill>
                <a:latin typeface="+mj-lt"/>
              </a:rPr>
              <a:t> (2003) </a:t>
            </a:r>
            <a:r>
              <a:rPr lang="de-DE" sz="1400" dirty="0" err="1">
                <a:solidFill>
                  <a:srgbClr val="000000"/>
                </a:solidFill>
                <a:latin typeface="+mj-lt"/>
              </a:rPr>
              <a:t>Observing</a:t>
            </a:r>
            <a:r>
              <a:rPr lang="de-DE" sz="1400" dirty="0">
                <a:solidFill>
                  <a:srgbClr val="000000"/>
                </a:solidFill>
                <a:latin typeface="+mj-lt"/>
              </a:rPr>
              <a:t> Harry: Child Development 0-5. Open University. Press: </a:t>
            </a:r>
            <a:r>
              <a:rPr lang="de-DE" sz="1400" dirty="0" err="1">
                <a:solidFill>
                  <a:srgbClr val="000000"/>
                </a:solidFill>
                <a:latin typeface="+mj-lt"/>
              </a:rPr>
              <a:t>Maidenhead</a:t>
            </a:r>
            <a:endParaRPr lang="de-DE" sz="1400" dirty="0">
              <a:solidFill>
                <a:srgbClr val="000000"/>
              </a:solidFill>
              <a:latin typeface="+mj-lt"/>
            </a:endParaRPr>
          </a:p>
          <a:p>
            <a:pPr marL="0" indent="0" eaLnBrk="1" hangingPunct="1">
              <a:lnSpc>
                <a:spcPct val="100000"/>
              </a:lnSpc>
              <a:spcBef>
                <a:spcPts val="0"/>
              </a:spcBef>
              <a:spcAft>
                <a:spcPts val="1000"/>
              </a:spcAft>
              <a:buFont typeface="Verdana" charset="0"/>
              <a:buNone/>
              <a:defRPr/>
            </a:pPr>
            <a:r>
              <a:rPr lang="de-DE" sz="1400" dirty="0" err="1">
                <a:solidFill>
                  <a:srgbClr val="000000"/>
                </a:solidFill>
                <a:latin typeface="+mj-lt"/>
              </a:rPr>
              <a:t>Athey</a:t>
            </a:r>
            <a:r>
              <a:rPr lang="de-DE" sz="1400" dirty="0">
                <a:solidFill>
                  <a:srgbClr val="000000"/>
                </a:solidFill>
                <a:latin typeface="+mj-lt"/>
              </a:rPr>
              <a:t>, Chris (1990): </a:t>
            </a:r>
            <a:r>
              <a:rPr lang="de-DE" sz="1400" dirty="0" err="1">
                <a:solidFill>
                  <a:srgbClr val="000000"/>
                </a:solidFill>
                <a:latin typeface="+mj-lt"/>
              </a:rPr>
              <a:t>Extending</a:t>
            </a:r>
            <a:r>
              <a:rPr lang="de-DE" sz="1400" dirty="0">
                <a:solidFill>
                  <a:srgbClr val="000000"/>
                </a:solidFill>
                <a:latin typeface="+mj-lt"/>
              </a:rPr>
              <a:t> </a:t>
            </a:r>
            <a:r>
              <a:rPr lang="de-DE" sz="1400" dirty="0" err="1">
                <a:solidFill>
                  <a:srgbClr val="000000"/>
                </a:solidFill>
                <a:latin typeface="+mj-lt"/>
              </a:rPr>
              <a:t>Thought</a:t>
            </a:r>
            <a:r>
              <a:rPr lang="de-DE" sz="1400" dirty="0">
                <a:solidFill>
                  <a:srgbClr val="000000"/>
                </a:solidFill>
                <a:latin typeface="+mj-lt"/>
              </a:rPr>
              <a:t> in Young </a:t>
            </a:r>
            <a:r>
              <a:rPr lang="de-DE" sz="1400" dirty="0" err="1">
                <a:solidFill>
                  <a:srgbClr val="000000"/>
                </a:solidFill>
                <a:latin typeface="+mj-lt"/>
              </a:rPr>
              <a:t>Children</a:t>
            </a:r>
            <a:r>
              <a:rPr lang="de-DE" sz="1400" dirty="0">
                <a:solidFill>
                  <a:srgbClr val="000000"/>
                </a:solidFill>
                <a:latin typeface="+mj-lt"/>
              </a:rPr>
              <a:t>: A Parent-</a:t>
            </a:r>
            <a:r>
              <a:rPr lang="de-DE" sz="1400" dirty="0" err="1">
                <a:solidFill>
                  <a:srgbClr val="000000"/>
                </a:solidFill>
                <a:latin typeface="+mj-lt"/>
              </a:rPr>
              <a:t>Teacher</a:t>
            </a:r>
            <a:r>
              <a:rPr lang="de-DE" sz="1400" dirty="0">
                <a:solidFill>
                  <a:srgbClr val="000000"/>
                </a:solidFill>
                <a:latin typeface="+mj-lt"/>
              </a:rPr>
              <a:t>-</a:t>
            </a:r>
            <a:r>
              <a:rPr lang="de-DE" sz="1400" dirty="0" err="1">
                <a:solidFill>
                  <a:srgbClr val="000000"/>
                </a:solidFill>
                <a:latin typeface="+mj-lt"/>
              </a:rPr>
              <a:t>Partnership</a:t>
            </a:r>
            <a:r>
              <a:rPr lang="de-DE" sz="1400" dirty="0">
                <a:solidFill>
                  <a:srgbClr val="000000"/>
                </a:solidFill>
                <a:latin typeface="+mj-lt"/>
              </a:rPr>
              <a:t>. Paul </a:t>
            </a:r>
            <a:r>
              <a:rPr lang="de-DE" sz="1400" dirty="0" err="1">
                <a:solidFill>
                  <a:srgbClr val="000000"/>
                </a:solidFill>
                <a:latin typeface="+mj-lt"/>
              </a:rPr>
              <a:t>Chapmann</a:t>
            </a:r>
            <a:r>
              <a:rPr lang="de-DE" sz="1400" dirty="0">
                <a:solidFill>
                  <a:srgbClr val="000000"/>
                </a:solidFill>
                <a:latin typeface="+mj-lt"/>
              </a:rPr>
              <a:t> Publishing, London</a:t>
            </a:r>
          </a:p>
          <a:p>
            <a:pPr marL="0" indent="0" eaLnBrk="1" hangingPunct="1">
              <a:lnSpc>
                <a:spcPct val="100000"/>
              </a:lnSpc>
              <a:spcBef>
                <a:spcPts val="0"/>
              </a:spcBef>
              <a:spcAft>
                <a:spcPts val="1000"/>
              </a:spcAft>
              <a:buFont typeface="Verdana" charset="0"/>
              <a:buNone/>
              <a:defRPr/>
            </a:pPr>
            <a:r>
              <a:rPr lang="de-DE" sz="1400" dirty="0">
                <a:solidFill>
                  <a:srgbClr val="000000"/>
                </a:solidFill>
                <a:latin typeface="+mj-lt"/>
              </a:rPr>
              <a:t>Bruce, Tina (1997): Early </a:t>
            </a:r>
            <a:r>
              <a:rPr lang="de-DE" sz="1400" dirty="0" err="1">
                <a:solidFill>
                  <a:srgbClr val="000000"/>
                </a:solidFill>
                <a:latin typeface="+mj-lt"/>
              </a:rPr>
              <a:t>Childhood</a:t>
            </a:r>
            <a:r>
              <a:rPr lang="de-DE" sz="1400" dirty="0">
                <a:solidFill>
                  <a:srgbClr val="000000"/>
                </a:solidFill>
                <a:latin typeface="+mj-lt"/>
              </a:rPr>
              <a:t> Education. </a:t>
            </a:r>
            <a:r>
              <a:rPr lang="de-DE" sz="1400" dirty="0" err="1">
                <a:solidFill>
                  <a:srgbClr val="000000"/>
                </a:solidFill>
                <a:latin typeface="+mj-lt"/>
              </a:rPr>
              <a:t>Hodder</a:t>
            </a:r>
            <a:r>
              <a:rPr lang="de-DE" sz="1400" dirty="0">
                <a:solidFill>
                  <a:srgbClr val="000000"/>
                </a:solidFill>
                <a:latin typeface="+mj-lt"/>
              </a:rPr>
              <a:t> &amp; </a:t>
            </a:r>
            <a:r>
              <a:rPr lang="de-DE" sz="1400" dirty="0" err="1">
                <a:solidFill>
                  <a:srgbClr val="000000"/>
                </a:solidFill>
                <a:latin typeface="+mj-lt"/>
              </a:rPr>
              <a:t>Stoughton</a:t>
            </a:r>
            <a:r>
              <a:rPr lang="de-DE" sz="1400" dirty="0">
                <a:solidFill>
                  <a:srgbClr val="000000"/>
                </a:solidFill>
                <a:latin typeface="+mj-lt"/>
              </a:rPr>
              <a:t>: London</a:t>
            </a:r>
          </a:p>
          <a:p>
            <a:pPr marL="0" indent="0" eaLnBrk="1" hangingPunct="1">
              <a:lnSpc>
                <a:spcPct val="100000"/>
              </a:lnSpc>
              <a:spcBef>
                <a:spcPts val="0"/>
              </a:spcBef>
              <a:spcAft>
                <a:spcPts val="1000"/>
              </a:spcAft>
              <a:buFont typeface="Verdana" charset="0"/>
              <a:buNone/>
              <a:defRPr/>
            </a:pPr>
            <a:r>
              <a:rPr lang="de-DE" sz="1400" dirty="0">
                <a:solidFill>
                  <a:srgbClr val="000000"/>
                </a:solidFill>
                <a:latin typeface="+mj-lt"/>
              </a:rPr>
              <a:t>Hebenstreit-Müller, Sabine u. Kühnel, Barbara (2004): Kinderbeobachtung in Kitas. Erfahrungen und Methoden im ersten Early-Excellence </a:t>
            </a:r>
            <a:r>
              <a:rPr lang="de-DE" sz="1400" dirty="0" err="1">
                <a:solidFill>
                  <a:srgbClr val="000000"/>
                </a:solidFill>
                <a:latin typeface="+mj-lt"/>
              </a:rPr>
              <a:t>Centre</a:t>
            </a:r>
            <a:r>
              <a:rPr lang="de-DE" sz="1400" dirty="0">
                <a:solidFill>
                  <a:srgbClr val="000000"/>
                </a:solidFill>
                <a:latin typeface="+mj-lt"/>
              </a:rPr>
              <a:t> in Berlin. Dohrmann-Verlag, Berlin.</a:t>
            </a:r>
          </a:p>
          <a:p>
            <a:pPr marL="0" indent="0" eaLnBrk="1" hangingPunct="1">
              <a:lnSpc>
                <a:spcPct val="100000"/>
              </a:lnSpc>
              <a:spcBef>
                <a:spcPts val="0"/>
              </a:spcBef>
              <a:spcAft>
                <a:spcPts val="1000"/>
              </a:spcAft>
              <a:buFont typeface="Verdana" charset="0"/>
              <a:buNone/>
              <a:defRPr/>
            </a:pPr>
            <a:r>
              <a:rPr lang="de-DE" sz="1400" dirty="0">
                <a:solidFill>
                  <a:srgbClr val="000000"/>
                </a:solidFill>
                <a:latin typeface="+mj-lt"/>
              </a:rPr>
              <a:t>Hebenstreit-Müller, Sabine u. Kühnel, Barbara (2005): Integrative Familienarbeit in Kitas. Individuelle Förderung von kindern und Zusammenarbeit mit Eltern. Dohrmann-Verlag, Berlin.</a:t>
            </a:r>
          </a:p>
          <a:p>
            <a:pPr marL="0" indent="0" eaLnBrk="1" hangingPunct="1">
              <a:lnSpc>
                <a:spcPct val="100000"/>
              </a:lnSpc>
              <a:spcBef>
                <a:spcPts val="0"/>
              </a:spcBef>
              <a:spcAft>
                <a:spcPts val="1000"/>
              </a:spcAft>
              <a:buFont typeface="Verdana" charset="0"/>
              <a:buNone/>
              <a:defRPr/>
            </a:pPr>
            <a:r>
              <a:rPr lang="de-DE" sz="1400" dirty="0">
                <a:solidFill>
                  <a:srgbClr val="000000"/>
                </a:solidFill>
                <a:latin typeface="+mj-lt"/>
              </a:rPr>
              <a:t>Hebenstreit-Müller, Sabine u. Lepenies, Annette (2006): Early Excellence: Der Positive Blick auf Kinder, Eltern und Erzieherinnen. Neue Studien zu einem Erfolgsmodell. Dohrmann-Verlag, Berlin</a:t>
            </a:r>
          </a:p>
          <a:p>
            <a:pPr marL="0" indent="0" eaLnBrk="1" hangingPunct="1">
              <a:lnSpc>
                <a:spcPct val="100000"/>
              </a:lnSpc>
              <a:spcBef>
                <a:spcPts val="0"/>
              </a:spcBef>
              <a:spcAft>
                <a:spcPts val="1000"/>
              </a:spcAft>
              <a:buFont typeface="Verdana" charset="0"/>
              <a:buNone/>
              <a:defRPr/>
            </a:pPr>
            <a:r>
              <a:rPr lang="de-DE" sz="1400" dirty="0">
                <a:solidFill>
                  <a:srgbClr val="000000"/>
                </a:solidFill>
                <a:latin typeface="+mj-lt"/>
              </a:rPr>
              <a:t>Els </a:t>
            </a:r>
            <a:r>
              <a:rPr lang="de-DE" sz="1400" dirty="0" err="1">
                <a:solidFill>
                  <a:srgbClr val="000000"/>
                </a:solidFill>
                <a:latin typeface="+mj-lt"/>
              </a:rPr>
              <a:t>Vandenbussche</a:t>
            </a:r>
            <a:r>
              <a:rPr lang="de-DE" sz="1400" dirty="0">
                <a:solidFill>
                  <a:srgbClr val="000000"/>
                </a:solidFill>
                <a:latin typeface="+mj-lt"/>
              </a:rPr>
              <a:t>/ Ferre Laevers, 1999/2009, Arbeitsbuch zur </a:t>
            </a:r>
            <a:r>
              <a:rPr lang="de-DE" sz="1400" dirty="0" err="1">
                <a:solidFill>
                  <a:srgbClr val="000000"/>
                </a:solidFill>
                <a:latin typeface="+mj-lt"/>
              </a:rPr>
              <a:t>Leuvener</a:t>
            </a:r>
            <a:r>
              <a:rPr lang="de-DE" sz="1400" dirty="0">
                <a:solidFill>
                  <a:srgbClr val="000000"/>
                </a:solidFill>
                <a:latin typeface="+mj-lt"/>
              </a:rPr>
              <a:t> Engagiertheitsskala</a:t>
            </a:r>
          </a:p>
          <a:p>
            <a:pPr marL="0" indent="0" eaLnBrk="1" hangingPunct="1">
              <a:lnSpc>
                <a:spcPct val="100000"/>
              </a:lnSpc>
              <a:spcBef>
                <a:spcPts val="0"/>
              </a:spcBef>
              <a:spcAft>
                <a:spcPts val="1000"/>
              </a:spcAft>
              <a:buFont typeface="Verdana" charset="0"/>
              <a:buNone/>
              <a:defRPr/>
            </a:pPr>
            <a:r>
              <a:rPr lang="de-DE" sz="1400" dirty="0">
                <a:solidFill>
                  <a:srgbClr val="000000"/>
                </a:solidFill>
                <a:latin typeface="+mj-lt"/>
              </a:rPr>
              <a:t>Whalley, </a:t>
            </a:r>
            <a:r>
              <a:rPr lang="de-DE" sz="1400" dirty="0" err="1">
                <a:solidFill>
                  <a:srgbClr val="000000"/>
                </a:solidFill>
                <a:latin typeface="+mj-lt"/>
              </a:rPr>
              <a:t>Margy</a:t>
            </a:r>
            <a:r>
              <a:rPr lang="de-DE" sz="1400" dirty="0">
                <a:solidFill>
                  <a:srgbClr val="000000"/>
                </a:solidFill>
                <a:latin typeface="+mj-lt"/>
              </a:rPr>
              <a:t> u. das Pen Green </a:t>
            </a:r>
            <a:r>
              <a:rPr lang="de-DE" sz="1400" dirty="0" err="1">
                <a:solidFill>
                  <a:srgbClr val="000000"/>
                </a:solidFill>
                <a:latin typeface="+mj-lt"/>
              </a:rPr>
              <a:t>Centre</a:t>
            </a:r>
            <a:r>
              <a:rPr lang="de-DE" sz="1400" dirty="0">
                <a:solidFill>
                  <a:srgbClr val="000000"/>
                </a:solidFill>
                <a:latin typeface="+mj-lt"/>
              </a:rPr>
              <a:t> Team (2008): Eltern als Experten ihrer Kinder. Das „Early Excellence“-Modell in Kinder und Familienzentren. Dohrmann-Verlag, Berlin</a:t>
            </a:r>
          </a:p>
          <a:p>
            <a:pPr marL="0" indent="0" eaLnBrk="1" hangingPunct="1">
              <a:lnSpc>
                <a:spcPct val="100000"/>
              </a:lnSpc>
              <a:spcBef>
                <a:spcPts val="0"/>
              </a:spcBef>
              <a:spcAft>
                <a:spcPts val="1000"/>
              </a:spcAft>
              <a:buFont typeface="Verdana" charset="0"/>
              <a:buNone/>
              <a:defRPr/>
            </a:pPr>
            <a:r>
              <a:rPr lang="de-DE" sz="1400" dirty="0">
                <a:solidFill>
                  <a:srgbClr val="000000"/>
                </a:solidFill>
                <a:latin typeface="+mj-lt"/>
              </a:rPr>
              <a:t>PPT Jutta </a:t>
            </a:r>
            <a:r>
              <a:rPr lang="de-DE" sz="1400" dirty="0" err="1">
                <a:solidFill>
                  <a:srgbClr val="000000"/>
                </a:solidFill>
                <a:latin typeface="+mj-lt"/>
              </a:rPr>
              <a:t>Burdorf</a:t>
            </a:r>
            <a:r>
              <a:rPr lang="de-DE" sz="1400" dirty="0">
                <a:solidFill>
                  <a:srgbClr val="000000"/>
                </a:solidFill>
                <a:latin typeface="+mj-lt"/>
              </a:rPr>
              <a:t>-Schulz, März 2008</a:t>
            </a:r>
          </a:p>
          <a:p>
            <a:pPr marL="0" indent="0" eaLnBrk="1" hangingPunct="1">
              <a:lnSpc>
                <a:spcPct val="100000"/>
              </a:lnSpc>
              <a:spcBef>
                <a:spcPts val="0"/>
              </a:spcBef>
              <a:spcAft>
                <a:spcPts val="1000"/>
              </a:spcAft>
              <a:buFont typeface="Verdana" charset="0"/>
              <a:buNone/>
              <a:defRPr/>
            </a:pPr>
            <a:r>
              <a:rPr lang="de-DE" sz="1400" dirty="0">
                <a:solidFill>
                  <a:srgbClr val="000000"/>
                </a:solidFill>
                <a:latin typeface="+mj-lt"/>
              </a:rPr>
              <a:t>Fortbildung mit Barbara Kühnel/Berlin im Frühjahr 2008</a:t>
            </a:r>
          </a:p>
          <a:p>
            <a:pPr marL="0" indent="0" eaLnBrk="1" hangingPunct="1">
              <a:lnSpc>
                <a:spcPct val="81000"/>
              </a:lnSpc>
              <a:buFont typeface="Verdana" charset="0"/>
              <a:buNone/>
              <a:defRPr/>
            </a:pPr>
            <a:endParaRPr lang="de-DE" sz="1200" dirty="0">
              <a:latin typeface="Arial Rounded MT Bold" charset="0"/>
            </a:endParaRPr>
          </a:p>
        </p:txBody>
      </p:sp>
    </p:spTree>
    <p:extLst>
      <p:ext uri="{BB962C8B-B14F-4D97-AF65-F5344CB8AC3E}">
        <p14:creationId xmlns:p14="http://schemas.microsoft.com/office/powerpoint/2010/main" val="4039966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Wohlbefinden und Engagiertheit</a:t>
            </a:r>
          </a:p>
        </p:txBody>
      </p:sp>
      <p:sp>
        <p:nvSpPr>
          <p:cNvPr id="3" name="Untertitel 2"/>
          <p:cNvSpPr>
            <a:spLocks noGrp="1"/>
          </p:cNvSpPr>
          <p:nvPr>
            <p:ph type="subTitle" idx="1"/>
          </p:nvPr>
        </p:nvSpPr>
        <p:spPr>
          <a:xfrm>
            <a:off x="179388" y="3284538"/>
            <a:ext cx="7129463" cy="1728638"/>
          </a:xfrm>
        </p:spPr>
        <p:txBody>
          <a:bodyPr/>
          <a:lstStyle/>
          <a:p>
            <a:r>
              <a:rPr lang="de-DE" sz="2200" dirty="0"/>
              <a:t>Wir bedanken uns bei Katja Saumweber für die Fotofolien und die Literaturfolie</a:t>
            </a:r>
          </a:p>
        </p:txBody>
      </p:sp>
      <p:pic>
        <p:nvPicPr>
          <p:cNvPr id="4" name="Grafik 3" descr="hhd_logo_impulse_srgb.wmf"/>
          <p:cNvPicPr/>
          <p:nvPr/>
        </p:nvPicPr>
        <p:blipFill>
          <a:blip r:embed="rId3" cstate="print"/>
          <a:stretch>
            <a:fillRect/>
          </a:stretch>
        </p:blipFill>
        <p:spPr>
          <a:xfrm>
            <a:off x="6444208" y="5157192"/>
            <a:ext cx="2346960" cy="609600"/>
          </a:xfrm>
          <a:prstGeom prst="rect">
            <a:avLst/>
          </a:prstGeom>
        </p:spPr>
      </p:pic>
      <p:sp>
        <p:nvSpPr>
          <p:cNvPr id="5" name="Textfeld 4"/>
          <p:cNvSpPr txBox="1"/>
          <p:nvPr/>
        </p:nvSpPr>
        <p:spPr>
          <a:xfrm>
            <a:off x="179512" y="5234384"/>
            <a:ext cx="5976664" cy="523220"/>
          </a:xfrm>
          <a:prstGeom prst="rect">
            <a:avLst/>
          </a:prstGeom>
          <a:noFill/>
        </p:spPr>
        <p:txBody>
          <a:bodyPr wrap="square" rtlCol="0">
            <a:spAutoFit/>
          </a:bodyPr>
          <a:lstStyle/>
          <a:p>
            <a:pPr algn="just"/>
            <a:r>
              <a:rPr lang="de-DE" sz="1400" dirty="0"/>
              <a:t>Die Heinz und Heide Dürr Stiftung will mit ihren drei Stiftungszwecken unterschiedliche Impulse für die Gesellschaft geben.</a:t>
            </a:r>
          </a:p>
        </p:txBody>
      </p:sp>
      <p:pic>
        <p:nvPicPr>
          <p:cNvPr id="6" name="Grafik 5" descr="hhd_logo_bildungsimpuls_srgb.wmf"/>
          <p:cNvPicPr/>
          <p:nvPr/>
        </p:nvPicPr>
        <p:blipFill>
          <a:blip r:embed="rId4" cstate="print"/>
          <a:stretch>
            <a:fillRect/>
          </a:stretch>
        </p:blipFill>
        <p:spPr>
          <a:xfrm>
            <a:off x="1928282" y="6088380"/>
            <a:ext cx="927100" cy="591185"/>
          </a:xfrm>
          <a:prstGeom prst="rect">
            <a:avLst/>
          </a:prstGeom>
        </p:spPr>
      </p:pic>
      <p:pic>
        <p:nvPicPr>
          <p:cNvPr id="7" name="Grafik 6" descr="hhd_logo_forschungsimpuls_srgb.wmf"/>
          <p:cNvPicPr/>
          <p:nvPr/>
        </p:nvPicPr>
        <p:blipFill>
          <a:blip r:embed="rId5" cstate="print"/>
          <a:stretch>
            <a:fillRect/>
          </a:stretch>
        </p:blipFill>
        <p:spPr>
          <a:xfrm>
            <a:off x="4061748" y="6134000"/>
            <a:ext cx="1010920" cy="542290"/>
          </a:xfrm>
          <a:prstGeom prst="rect">
            <a:avLst/>
          </a:prstGeom>
        </p:spPr>
      </p:pic>
      <p:pic>
        <p:nvPicPr>
          <p:cNvPr id="8" name="Grafik 7" descr="hhd_logo_kulturimpuls_srgb.wmf"/>
          <p:cNvPicPr/>
          <p:nvPr/>
        </p:nvPicPr>
        <p:blipFill>
          <a:blip r:embed="rId6" cstate="print"/>
          <a:stretch>
            <a:fillRect/>
          </a:stretch>
        </p:blipFill>
        <p:spPr>
          <a:xfrm>
            <a:off x="6286689" y="6078220"/>
            <a:ext cx="906145" cy="596900"/>
          </a:xfrm>
          <a:prstGeom prst="rect">
            <a:avLst/>
          </a:prstGeom>
        </p:spPr>
      </p:pic>
    </p:spTree>
    <p:extLst>
      <p:ext uri="{BB962C8B-B14F-4D97-AF65-F5344CB8AC3E}">
        <p14:creationId xmlns:p14="http://schemas.microsoft.com/office/powerpoint/2010/main" val="330962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Emotionales Wohlbefinden</a:t>
            </a:r>
          </a:p>
        </p:txBody>
      </p:sp>
      <p:sp>
        <p:nvSpPr>
          <p:cNvPr id="4" name="Datumsplatzhalter 3"/>
          <p:cNvSpPr>
            <a:spLocks noGrp="1"/>
          </p:cNvSpPr>
          <p:nvPr>
            <p:ph type="dt" sz="half" idx="10"/>
          </p:nvPr>
        </p:nvSpPr>
        <p:spPr/>
        <p:txBody>
          <a:bodyPr/>
          <a:lstStyle/>
          <a:p>
            <a:fld id="{8208F448-DACB-4927-83D8-6A7A0B76397D}"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5</a:t>
            </a:fld>
            <a:endParaRPr lang="de-DE" dirty="0"/>
          </a:p>
        </p:txBody>
      </p:sp>
      <p:sp>
        <p:nvSpPr>
          <p:cNvPr id="8" name="Rectangle 3"/>
          <p:cNvSpPr>
            <a:spLocks noGrp="1" noChangeArrowheads="1"/>
          </p:cNvSpPr>
          <p:nvPr/>
        </p:nvSpPr>
        <p:spPr bwMode="auto">
          <a:xfrm>
            <a:off x="454536" y="2060848"/>
            <a:ext cx="8437944" cy="4680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3"/>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3"/>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3"/>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3"/>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4"/>
              </a:buBlip>
              <a:defRPr sz="2000">
                <a:solidFill>
                  <a:srgbClr val="1F4B8F"/>
                </a:solidFill>
                <a:latin typeface="+mn-lt"/>
                <a:ea typeface="Lucida Sans Unicode" charset="0"/>
                <a:cs typeface="+mn-cs"/>
              </a:defRPr>
            </a:lvl9pPr>
          </a:lstStyle>
          <a:p>
            <a:pPr eaLnBrk="1" hangingPunct="1">
              <a:lnSpc>
                <a:spcPct val="81000"/>
              </a:lnSpc>
              <a:buFont typeface="Verdana" charset="0"/>
              <a:buNone/>
              <a:defRPr/>
            </a:pPr>
            <a:endParaRPr lang="de-DE" sz="1000" u="sng" dirty="0">
              <a:solidFill>
                <a:srgbClr val="000000"/>
              </a:solidFill>
              <a:latin typeface="+mj-lt"/>
            </a:endParaRPr>
          </a:p>
          <a:p>
            <a:pPr marL="0" indent="0" eaLnBrk="1" hangingPunct="1">
              <a:lnSpc>
                <a:spcPct val="81000"/>
              </a:lnSpc>
              <a:buFont typeface="Verdana" charset="0"/>
              <a:buNone/>
              <a:defRPr/>
            </a:pPr>
            <a:r>
              <a:rPr lang="de-DE" sz="1800" dirty="0">
                <a:solidFill>
                  <a:srgbClr val="000000"/>
                </a:solidFill>
                <a:latin typeface="+mj-lt"/>
              </a:rPr>
              <a:t>Das emotionale Wohlbefinden ist die Grundlage für alle Entwicklung des Kindes. Es ist eine wichtige Voraussetzung dafür, dass Kinder sich offen, mutig, neugierig und lernbegierig auf den Weg machen können, die Welt zu entdecken und zu erforschen.</a:t>
            </a:r>
          </a:p>
          <a:p>
            <a:pPr marL="0" indent="0" eaLnBrk="1" hangingPunct="1">
              <a:lnSpc>
                <a:spcPct val="81000"/>
              </a:lnSpc>
              <a:buFont typeface="Verdana" charset="0"/>
              <a:buNone/>
              <a:defRPr/>
            </a:pPr>
            <a:endParaRPr lang="de-DE" sz="1200" dirty="0">
              <a:solidFill>
                <a:srgbClr val="000000"/>
              </a:solidFill>
              <a:latin typeface="+mj-lt"/>
            </a:endParaRPr>
          </a:p>
          <a:p>
            <a:pPr marL="0" indent="0" eaLnBrk="1" hangingPunct="1">
              <a:lnSpc>
                <a:spcPct val="81000"/>
              </a:lnSpc>
              <a:buFont typeface="Verdana" charset="0"/>
              <a:buNone/>
              <a:defRPr/>
            </a:pPr>
            <a:r>
              <a:rPr lang="de-DE" sz="1800" dirty="0">
                <a:solidFill>
                  <a:srgbClr val="000000"/>
                </a:solidFill>
                <a:latin typeface="+mj-lt"/>
              </a:rPr>
              <a:t>Wohlbefinden bedeutet, sich in sich selbst zu Hause fühlen, in sich zu ruhen und man selbst sein zu können. Es bedeutet ausgeglichen und glücklich sein zu können und sich selbst zu vertrauen, ein positives Selbstwertgefühl zu haben. </a:t>
            </a:r>
          </a:p>
          <a:p>
            <a:pPr marL="0" indent="0" eaLnBrk="1" hangingPunct="1">
              <a:lnSpc>
                <a:spcPct val="81000"/>
              </a:lnSpc>
              <a:buFont typeface="Verdana" charset="0"/>
              <a:buNone/>
              <a:defRPr/>
            </a:pPr>
            <a:endParaRPr lang="de-DE" sz="1200" dirty="0">
              <a:solidFill>
                <a:srgbClr val="000000"/>
              </a:solidFill>
              <a:latin typeface="+mj-lt"/>
            </a:endParaRPr>
          </a:p>
          <a:p>
            <a:pPr marL="0" indent="0" eaLnBrk="1" hangingPunct="1">
              <a:lnSpc>
                <a:spcPct val="81000"/>
              </a:lnSpc>
              <a:buFont typeface="Verdana" charset="0"/>
              <a:buNone/>
              <a:defRPr/>
            </a:pPr>
            <a:r>
              <a:rPr lang="de-DE" sz="1800" dirty="0">
                <a:solidFill>
                  <a:srgbClr val="000000"/>
                </a:solidFill>
                <a:latin typeface="+mj-lt"/>
              </a:rPr>
              <a:t>Wohlbefinden beutet aber auch, sich durchsetzen zu können, also die eigenen Interessen und Bedürfnisse zu kennen und einzufordern.</a:t>
            </a:r>
          </a:p>
          <a:p>
            <a:pPr marL="0" indent="0" eaLnBrk="1" hangingPunct="1">
              <a:lnSpc>
                <a:spcPct val="81000"/>
              </a:lnSpc>
              <a:buFont typeface="Verdana" charset="0"/>
              <a:buNone/>
              <a:defRPr/>
            </a:pPr>
            <a:endParaRPr lang="de-DE" sz="1200" dirty="0">
              <a:solidFill>
                <a:srgbClr val="000000"/>
              </a:solidFill>
              <a:latin typeface="+mj-lt"/>
            </a:endParaRPr>
          </a:p>
          <a:p>
            <a:pPr marL="0" indent="0" eaLnBrk="1" hangingPunct="1">
              <a:lnSpc>
                <a:spcPct val="81000"/>
              </a:lnSpc>
              <a:buFont typeface="Verdana" charset="0"/>
              <a:buNone/>
              <a:defRPr/>
            </a:pPr>
            <a:r>
              <a:rPr lang="de-DE" sz="1800" dirty="0">
                <a:solidFill>
                  <a:srgbClr val="000000"/>
                </a:solidFill>
                <a:latin typeface="+mj-lt"/>
              </a:rPr>
              <a:t>Dabei geht es beim Wohlfühlen um mehr als nur gute Laune. Es geht darum, dass es dem Kind emotional gut geht. </a:t>
            </a:r>
          </a:p>
          <a:p>
            <a:pPr eaLnBrk="1" hangingPunct="1">
              <a:lnSpc>
                <a:spcPct val="81000"/>
              </a:lnSpc>
              <a:buFont typeface="Verdana" charset="0"/>
              <a:buNone/>
              <a:defRPr/>
            </a:pPr>
            <a:endParaRPr lang="de-DE" sz="1200" dirty="0">
              <a:latin typeface="Arial Rounded MT Bold" charset="0"/>
            </a:endParaRPr>
          </a:p>
          <a:p>
            <a:pPr algn="r" eaLnBrk="1" hangingPunct="1">
              <a:lnSpc>
                <a:spcPct val="81000"/>
              </a:lnSpc>
              <a:buFont typeface="Verdana" charset="0"/>
              <a:buNone/>
              <a:defRPr/>
            </a:pPr>
            <a:r>
              <a:rPr lang="de-DE" sz="1000" dirty="0">
                <a:solidFill>
                  <a:srgbClr val="000000"/>
                </a:solidFill>
                <a:latin typeface="+mj-lt"/>
              </a:rPr>
              <a:t>(Vgl. Kühnel, 2008, Berlin)</a:t>
            </a:r>
          </a:p>
          <a:p>
            <a:pPr eaLnBrk="1" hangingPunct="1">
              <a:lnSpc>
                <a:spcPct val="81000"/>
              </a:lnSpc>
              <a:buFont typeface="Verdana" charset="0"/>
              <a:buNone/>
              <a:defRPr/>
            </a:pPr>
            <a:endParaRPr lang="de-DE" sz="1000" dirty="0">
              <a:latin typeface="Arial" charset="0"/>
            </a:endParaRPr>
          </a:p>
        </p:txBody>
      </p:sp>
    </p:spTree>
    <p:extLst>
      <p:ext uri="{BB962C8B-B14F-4D97-AF65-F5344CB8AC3E}">
        <p14:creationId xmlns:p14="http://schemas.microsoft.com/office/powerpoint/2010/main" val="278964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Bedeutung von emotionalem Wohlbefinden</a:t>
            </a:r>
          </a:p>
        </p:txBody>
      </p:sp>
      <p:sp>
        <p:nvSpPr>
          <p:cNvPr id="3" name="Inhaltsplatzhalter 2"/>
          <p:cNvSpPr>
            <a:spLocks noGrp="1"/>
          </p:cNvSpPr>
          <p:nvPr>
            <p:ph idx="1"/>
          </p:nvPr>
        </p:nvSpPr>
        <p:spPr>
          <a:xfrm>
            <a:off x="179512" y="2060848"/>
            <a:ext cx="8712968" cy="4320479"/>
          </a:xfrm>
        </p:spPr>
        <p:txBody>
          <a:bodyPr/>
          <a:lstStyle/>
          <a:p>
            <a:r>
              <a:rPr lang="de-DE" b="1" dirty="0"/>
              <a:t>Bedeutung für das Kind:</a:t>
            </a:r>
          </a:p>
          <a:p>
            <a:endParaRPr lang="de-DE" b="1" dirty="0"/>
          </a:p>
          <a:p>
            <a:pPr algn="just"/>
            <a:r>
              <a:rPr lang="de-DE" sz="2400" dirty="0"/>
              <a:t>Die Fähigkeit Erfahrungen zu sammeln, hängt vom Grad des</a:t>
            </a:r>
          </a:p>
          <a:p>
            <a:pPr algn="just"/>
            <a:r>
              <a:rPr lang="de-DE" sz="2400" dirty="0"/>
              <a:t>Wohlbefindens ab. Wenn es dem Kind gut geht, ist </a:t>
            </a:r>
          </a:p>
          <a:p>
            <a:pPr algn="just"/>
            <a:r>
              <a:rPr lang="de-DE" sz="2400" dirty="0"/>
              <a:t>es zufrieden und im Einklang mit sich selbst.</a:t>
            </a:r>
          </a:p>
          <a:p>
            <a:r>
              <a:rPr lang="de-DE" sz="2000" dirty="0"/>
              <a:t>	</a:t>
            </a:r>
          </a:p>
          <a:p>
            <a:r>
              <a:rPr lang="de-DE" sz="2400" b="1" dirty="0"/>
              <a:t>Ein Kind, dass sich wohlfühlt, ist wie ein Fisch im Wasser</a:t>
            </a:r>
          </a:p>
          <a:p>
            <a:endParaRPr lang="de-DE" sz="2000" b="1" dirty="0"/>
          </a:p>
        </p:txBody>
      </p:sp>
      <p:sp>
        <p:nvSpPr>
          <p:cNvPr id="4" name="Datumsplatzhalter 3"/>
          <p:cNvSpPr>
            <a:spLocks noGrp="1"/>
          </p:cNvSpPr>
          <p:nvPr>
            <p:ph type="dt" sz="half" idx="10"/>
          </p:nvPr>
        </p:nvSpPr>
        <p:spPr/>
        <p:txBody>
          <a:bodyPr/>
          <a:lstStyle/>
          <a:p>
            <a:fld id="{7295BAD5-D125-4E45-AFCD-1DD64F3E7333}"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6</a:t>
            </a:fld>
            <a:endParaRPr lang="de-DE" dirty="0"/>
          </a:p>
        </p:txBody>
      </p:sp>
    </p:spTree>
    <p:extLst>
      <p:ext uri="{BB962C8B-B14F-4D97-AF65-F5344CB8AC3E}">
        <p14:creationId xmlns:p14="http://schemas.microsoft.com/office/powerpoint/2010/main" val="338251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Bedeutung von emotionalen Wohlbefinden</a:t>
            </a:r>
          </a:p>
        </p:txBody>
      </p:sp>
      <p:sp>
        <p:nvSpPr>
          <p:cNvPr id="3" name="Inhaltsplatzhalter 2"/>
          <p:cNvSpPr>
            <a:spLocks noGrp="1"/>
          </p:cNvSpPr>
          <p:nvPr>
            <p:ph idx="1"/>
          </p:nvPr>
        </p:nvSpPr>
        <p:spPr/>
        <p:txBody>
          <a:bodyPr/>
          <a:lstStyle/>
          <a:p>
            <a:pPr lvl="1"/>
            <a:endParaRPr lang="de-DE" sz="2600" b="1" dirty="0">
              <a:solidFill>
                <a:prstClr val="black"/>
              </a:solidFill>
            </a:endParaRPr>
          </a:p>
          <a:p>
            <a:pPr lvl="1"/>
            <a:r>
              <a:rPr lang="de-DE" sz="2600" b="1" dirty="0">
                <a:solidFill>
                  <a:prstClr val="black"/>
                </a:solidFill>
              </a:rPr>
              <a:t>Bedeutung für die Kindertagestätte/Familienzentrum:</a:t>
            </a:r>
          </a:p>
          <a:p>
            <a:pPr lvl="1"/>
            <a:endParaRPr lang="de-DE" sz="2600" b="1" dirty="0">
              <a:solidFill>
                <a:prstClr val="black"/>
              </a:solidFill>
            </a:endParaRPr>
          </a:p>
          <a:p>
            <a:pPr lvl="0" algn="just"/>
            <a:r>
              <a:rPr lang="de-DE" sz="2400" dirty="0">
                <a:solidFill>
                  <a:prstClr val="black"/>
                </a:solidFill>
              </a:rPr>
              <a:t>Der Grad des kindlichen Wohlbefindens signalisiert, in wieweit </a:t>
            </a:r>
          </a:p>
          <a:p>
            <a:pPr lvl="0" algn="just"/>
            <a:r>
              <a:rPr lang="de-DE" sz="2400" dirty="0">
                <a:solidFill>
                  <a:prstClr val="black"/>
                </a:solidFill>
              </a:rPr>
              <a:t>die Umgebung dem Kind hilft, sich zu Hause zu fühlen,</a:t>
            </a:r>
          </a:p>
          <a:p>
            <a:pPr lvl="0" algn="just"/>
            <a:r>
              <a:rPr lang="de-DE" sz="2400" dirty="0">
                <a:solidFill>
                  <a:prstClr val="black"/>
                </a:solidFill>
              </a:rPr>
              <a:t>es selbst zu sein und seine emotionalen Bedürfnisse </a:t>
            </a:r>
          </a:p>
          <a:p>
            <a:pPr lvl="0" algn="just"/>
            <a:r>
              <a:rPr lang="de-DE" sz="2400" dirty="0">
                <a:solidFill>
                  <a:prstClr val="black"/>
                </a:solidFill>
              </a:rPr>
              <a:t>nach Zuwendung und Anerkennung zu befriedigen. </a:t>
            </a:r>
          </a:p>
          <a:p>
            <a:endParaRPr lang="de-DE" sz="2400" dirty="0"/>
          </a:p>
        </p:txBody>
      </p:sp>
      <p:sp>
        <p:nvSpPr>
          <p:cNvPr id="4" name="Datumsplatzhalter 3"/>
          <p:cNvSpPr>
            <a:spLocks noGrp="1"/>
          </p:cNvSpPr>
          <p:nvPr>
            <p:ph type="dt" sz="half" idx="10"/>
          </p:nvPr>
        </p:nvSpPr>
        <p:spPr/>
        <p:txBody>
          <a:bodyPr/>
          <a:lstStyle/>
          <a:p>
            <a:fld id="{03EB7C02-38AF-4F8D-B1C8-B51398A450A8}"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7</a:t>
            </a:fld>
            <a:endParaRPr lang="de-DE" dirty="0"/>
          </a:p>
        </p:txBody>
      </p:sp>
    </p:spTree>
    <p:extLst>
      <p:ext uri="{BB962C8B-B14F-4D97-AF65-F5344CB8AC3E}">
        <p14:creationId xmlns:p14="http://schemas.microsoft.com/office/powerpoint/2010/main" val="105986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Bedeutung vom emotionalen Wohlbefinden</a:t>
            </a:r>
          </a:p>
        </p:txBody>
      </p:sp>
      <p:sp>
        <p:nvSpPr>
          <p:cNvPr id="3" name="Inhaltsplatzhalter 2"/>
          <p:cNvSpPr>
            <a:spLocks noGrp="1"/>
          </p:cNvSpPr>
          <p:nvPr>
            <p:ph idx="1"/>
          </p:nvPr>
        </p:nvSpPr>
        <p:spPr/>
        <p:txBody>
          <a:bodyPr/>
          <a:lstStyle/>
          <a:p>
            <a:endParaRPr lang="de-DE" b="1" dirty="0"/>
          </a:p>
          <a:p>
            <a:r>
              <a:rPr lang="de-DE" b="1" dirty="0"/>
              <a:t>Bedeutung für die Eltern:</a:t>
            </a:r>
          </a:p>
          <a:p>
            <a:endParaRPr lang="de-DE" b="1" dirty="0"/>
          </a:p>
          <a:p>
            <a:r>
              <a:rPr lang="de-DE" sz="2400" dirty="0"/>
              <a:t>Das emotionale Wohlbefinden des Kindes ist die Grundlage</a:t>
            </a:r>
          </a:p>
          <a:p>
            <a:r>
              <a:rPr lang="de-DE" sz="2400" dirty="0"/>
              <a:t>auf der Erziehung aufbaut und liegt daher im gemeinsamen</a:t>
            </a:r>
          </a:p>
          <a:p>
            <a:r>
              <a:rPr lang="de-DE" sz="2400" dirty="0"/>
              <a:t>Interesse von Eltern und Pädagogen.</a:t>
            </a:r>
          </a:p>
          <a:p>
            <a:endParaRPr lang="de-DE" sz="2400" dirty="0"/>
          </a:p>
          <a:p>
            <a:endParaRPr lang="de-DE" sz="2400" dirty="0"/>
          </a:p>
          <a:p>
            <a:endParaRPr lang="de-DE" sz="2400" dirty="0"/>
          </a:p>
          <a:p>
            <a:r>
              <a:rPr lang="de-DE" sz="1200" dirty="0"/>
              <a:t>Arnold, 2001</a:t>
            </a:r>
          </a:p>
          <a:p>
            <a:endParaRPr lang="de-DE" sz="2400" dirty="0"/>
          </a:p>
        </p:txBody>
      </p:sp>
      <p:sp>
        <p:nvSpPr>
          <p:cNvPr id="4" name="Datumsplatzhalter 3"/>
          <p:cNvSpPr>
            <a:spLocks noGrp="1"/>
          </p:cNvSpPr>
          <p:nvPr>
            <p:ph type="dt" sz="half" idx="10"/>
          </p:nvPr>
        </p:nvSpPr>
        <p:spPr/>
        <p:txBody>
          <a:bodyPr/>
          <a:lstStyle/>
          <a:p>
            <a:fld id="{7C865F32-2C96-48E7-9239-6D4CB90155A6}"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8</a:t>
            </a:fld>
            <a:endParaRPr lang="de-DE" dirty="0"/>
          </a:p>
        </p:txBody>
      </p:sp>
    </p:spTree>
    <p:extLst>
      <p:ext uri="{BB962C8B-B14F-4D97-AF65-F5344CB8AC3E}">
        <p14:creationId xmlns:p14="http://schemas.microsoft.com/office/powerpoint/2010/main" val="71790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Engagiertheit</a:t>
            </a:r>
          </a:p>
        </p:txBody>
      </p:sp>
      <p:sp>
        <p:nvSpPr>
          <p:cNvPr id="4" name="Datumsplatzhalter 3"/>
          <p:cNvSpPr>
            <a:spLocks noGrp="1"/>
          </p:cNvSpPr>
          <p:nvPr>
            <p:ph type="dt" sz="half" idx="10"/>
          </p:nvPr>
        </p:nvSpPr>
        <p:spPr/>
        <p:txBody>
          <a:bodyPr/>
          <a:lstStyle/>
          <a:p>
            <a:fld id="{3FE26D24-AAFD-497B-9784-8B3767B69673}" type="datetime1">
              <a:rPr lang="de-DE" smtClean="0"/>
              <a:t>21.10.2019</a:t>
            </a:fld>
            <a:endParaRPr lang="de-DE" dirty="0"/>
          </a:p>
        </p:txBody>
      </p:sp>
      <p:sp>
        <p:nvSpPr>
          <p:cNvPr id="6" name="Foliennummernplatzhalter 5"/>
          <p:cNvSpPr>
            <a:spLocks noGrp="1"/>
          </p:cNvSpPr>
          <p:nvPr>
            <p:ph type="sldNum" sz="quarter" idx="12"/>
          </p:nvPr>
        </p:nvSpPr>
        <p:spPr/>
        <p:txBody>
          <a:bodyPr/>
          <a:lstStyle/>
          <a:p>
            <a:r>
              <a:rPr lang="de-DE"/>
              <a:t>FOLIE </a:t>
            </a:r>
            <a:fld id="{6F346C35-5D54-4188-8BCA-F0AD4793A347}" type="slidenum">
              <a:rPr lang="de-DE" smtClean="0"/>
              <a:pPr/>
              <a:t>9</a:t>
            </a:fld>
            <a:endParaRPr lang="de-DE" dirty="0"/>
          </a:p>
        </p:txBody>
      </p:sp>
      <p:sp>
        <p:nvSpPr>
          <p:cNvPr id="8" name="Rectangle 2"/>
          <p:cNvSpPr>
            <a:spLocks noGrp="1" noChangeArrowheads="1"/>
          </p:cNvSpPr>
          <p:nvPr/>
        </p:nvSpPr>
        <p:spPr bwMode="auto">
          <a:xfrm>
            <a:off x="539625" y="1988840"/>
            <a:ext cx="8424863"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1313" indent="-341313" algn="l" defTabSz="449263" rtl="0" eaLnBrk="0" fontAlgn="base" hangingPunct="0">
              <a:lnSpc>
                <a:spcPct val="101000"/>
              </a:lnSpc>
              <a:spcBef>
                <a:spcPts val="800"/>
              </a:spcBef>
              <a:spcAft>
                <a:spcPct val="0"/>
              </a:spcAft>
              <a:buClr>
                <a:srgbClr val="1F4B8F"/>
              </a:buClr>
              <a:buSzPct val="100000"/>
              <a:buBlip>
                <a:blip r:embed="rId2"/>
              </a:buBlip>
              <a:defRPr sz="3200">
                <a:solidFill>
                  <a:srgbClr val="1F4B8F"/>
                </a:solidFill>
                <a:latin typeface="+mn-lt"/>
                <a:ea typeface="+mn-ea"/>
                <a:cs typeface="+mn-cs"/>
              </a:defRPr>
            </a:lvl1pPr>
            <a:lvl2pPr marL="741363" indent="-284163" algn="l" defTabSz="449263" rtl="0" eaLnBrk="0" fontAlgn="base" hangingPunct="0">
              <a:lnSpc>
                <a:spcPct val="101000"/>
              </a:lnSpc>
              <a:spcBef>
                <a:spcPts val="700"/>
              </a:spcBef>
              <a:spcAft>
                <a:spcPct val="0"/>
              </a:spcAft>
              <a:buClr>
                <a:srgbClr val="1F4B8F"/>
              </a:buClr>
              <a:buSzPct val="100000"/>
              <a:buBlip>
                <a:blip r:embed="rId2"/>
              </a:buBlip>
              <a:defRPr sz="2800">
                <a:solidFill>
                  <a:srgbClr val="1F4B8F"/>
                </a:solidFill>
                <a:latin typeface="+mn-lt"/>
                <a:ea typeface="Lucida Sans Unicode" charset="0"/>
                <a:cs typeface="+mn-cs"/>
              </a:defRPr>
            </a:lvl2pPr>
            <a:lvl3pPr marL="1143000" indent="-228600" algn="l" defTabSz="449263" rtl="0" eaLnBrk="0" fontAlgn="base" hangingPunct="0">
              <a:lnSpc>
                <a:spcPct val="101000"/>
              </a:lnSpc>
              <a:spcBef>
                <a:spcPts val="600"/>
              </a:spcBef>
              <a:spcAft>
                <a:spcPct val="0"/>
              </a:spcAft>
              <a:buClr>
                <a:srgbClr val="1F4B8F"/>
              </a:buClr>
              <a:buSzPct val="100000"/>
              <a:buBlip>
                <a:blip r:embed="rId2"/>
              </a:buBlip>
              <a:defRPr sz="2400">
                <a:solidFill>
                  <a:srgbClr val="1F4B8F"/>
                </a:solidFill>
                <a:latin typeface="+mn-lt"/>
                <a:ea typeface="Lucida Sans Unicode" charset="0"/>
                <a:cs typeface="+mn-cs"/>
              </a:defRPr>
            </a:lvl3pPr>
            <a:lvl4pPr marL="16002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4pPr>
            <a:lvl5pPr marL="2057400" indent="-228600" algn="l" defTabSz="449263" rtl="0" eaLnBrk="0" fontAlgn="base" hangingPunct="0">
              <a:lnSpc>
                <a:spcPct val="101000"/>
              </a:lnSpc>
              <a:spcBef>
                <a:spcPts val="500"/>
              </a:spcBef>
              <a:spcAft>
                <a:spcPct val="0"/>
              </a:spcAft>
              <a:buClr>
                <a:srgbClr val="1F4B8F"/>
              </a:buClr>
              <a:buSzPct val="100000"/>
              <a:buBlip>
                <a:blip r:embed="rId2"/>
              </a:buBlip>
              <a:defRPr sz="2000">
                <a:solidFill>
                  <a:srgbClr val="1F4B8F"/>
                </a:solidFill>
                <a:latin typeface="+mn-lt"/>
                <a:ea typeface="Lucida Sans Unicode" charset="0"/>
                <a:cs typeface="+mn-cs"/>
              </a:defRPr>
            </a:lvl5pPr>
            <a:lvl6pPr marL="25146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6pPr>
            <a:lvl7pPr marL="29718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7pPr>
            <a:lvl8pPr marL="34290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8pPr>
            <a:lvl9pPr marL="3886200" indent="-228600" algn="l" defTabSz="449263" rtl="0" fontAlgn="base">
              <a:lnSpc>
                <a:spcPct val="101000"/>
              </a:lnSpc>
              <a:spcBef>
                <a:spcPts val="500"/>
              </a:spcBef>
              <a:spcAft>
                <a:spcPct val="0"/>
              </a:spcAft>
              <a:buClr>
                <a:srgbClr val="1F4B8F"/>
              </a:buClr>
              <a:buSzPct val="83000"/>
              <a:buFont typeface="Verdana" charset="0"/>
              <a:buBlip>
                <a:blip r:embed="rId3"/>
              </a:buBlip>
              <a:defRPr sz="2000">
                <a:solidFill>
                  <a:srgbClr val="1F4B8F"/>
                </a:solidFill>
                <a:latin typeface="+mn-lt"/>
                <a:ea typeface="Lucida Sans Unicode" charset="0"/>
                <a:cs typeface="+mn-cs"/>
              </a:defRPr>
            </a:lvl9pPr>
          </a:lstStyle>
          <a:p>
            <a:pPr marL="0" indent="0" eaLnBrk="1" hangingPunct="1">
              <a:lnSpc>
                <a:spcPct val="81000"/>
              </a:lnSpc>
              <a:spcBef>
                <a:spcPts val="0"/>
              </a:spcBef>
              <a:spcAft>
                <a:spcPts val="2000"/>
              </a:spcAft>
              <a:buFont typeface="Verdana" charset="0"/>
              <a:buNone/>
              <a:defRPr/>
            </a:pPr>
            <a:endParaRPr lang="de-DE" sz="1200" dirty="0">
              <a:solidFill>
                <a:srgbClr val="000000"/>
              </a:solidFill>
              <a:latin typeface="+mj-lt"/>
            </a:endParaRPr>
          </a:p>
          <a:p>
            <a:pPr marL="0" indent="0" eaLnBrk="1" hangingPunct="1">
              <a:lnSpc>
                <a:spcPct val="81000"/>
              </a:lnSpc>
              <a:spcBef>
                <a:spcPts val="0"/>
              </a:spcBef>
              <a:spcAft>
                <a:spcPts val="2000"/>
              </a:spcAft>
              <a:buFont typeface="Verdana" charset="0"/>
              <a:buNone/>
              <a:defRPr/>
            </a:pPr>
            <a:r>
              <a:rPr lang="de-DE" sz="1800" dirty="0">
                <a:solidFill>
                  <a:srgbClr val="000000"/>
                </a:solidFill>
                <a:latin typeface="+mj-lt"/>
              </a:rPr>
              <a:t>Engagiertheit ist eine besondere Qualität menschlicher Aktivität und ein besonderer Zustand, in dem Kinder sich intensiv einer Aktivität widmen und darum bemüht sind, voll und ganz ‚bei der Sache‘ zu bleiben. </a:t>
            </a:r>
          </a:p>
          <a:p>
            <a:pPr marL="0" indent="0" eaLnBrk="1" hangingPunct="1">
              <a:lnSpc>
                <a:spcPct val="81000"/>
              </a:lnSpc>
              <a:spcBef>
                <a:spcPts val="0"/>
              </a:spcBef>
              <a:spcAft>
                <a:spcPts val="2000"/>
              </a:spcAft>
              <a:buFont typeface="Verdana" charset="0"/>
              <a:buNone/>
              <a:defRPr/>
            </a:pPr>
            <a:r>
              <a:rPr lang="de-DE" sz="1800" dirty="0">
                <a:solidFill>
                  <a:srgbClr val="000000"/>
                </a:solidFill>
                <a:latin typeface="+mj-lt"/>
              </a:rPr>
              <a:t>In diesem Moment finden bei Kindern tiefgreifende Lernprozesse statt und sie entwickeln sich aus eigenem Antrieb weiter.</a:t>
            </a:r>
          </a:p>
          <a:p>
            <a:pPr marL="0" indent="0" eaLnBrk="1" hangingPunct="1">
              <a:lnSpc>
                <a:spcPct val="81000"/>
              </a:lnSpc>
              <a:spcBef>
                <a:spcPts val="0"/>
              </a:spcBef>
              <a:spcAft>
                <a:spcPts val="2000"/>
              </a:spcAft>
              <a:buFont typeface="Verdana" charset="0"/>
              <a:buNone/>
              <a:defRPr/>
            </a:pPr>
            <a:r>
              <a:rPr lang="de-DE" sz="1800" dirty="0">
                <a:solidFill>
                  <a:srgbClr val="000000"/>
                </a:solidFill>
                <a:latin typeface="+mj-lt"/>
              </a:rPr>
              <a:t>Die intrinsische Motivation ist dabei sehr hoch, da die Aktivität offensichtlich etwas beinhaltet, was Kinder näher wissen oder kennenlernen möchten und die ihrem aktuellen Forschungs- und Erfahrungsdrang entgegenkommt. </a:t>
            </a:r>
          </a:p>
          <a:p>
            <a:pPr marL="0" indent="0" eaLnBrk="1" hangingPunct="1">
              <a:lnSpc>
                <a:spcPct val="81000"/>
              </a:lnSpc>
              <a:spcBef>
                <a:spcPts val="0"/>
              </a:spcBef>
              <a:spcAft>
                <a:spcPts val="2000"/>
              </a:spcAft>
              <a:buFont typeface="Verdana" charset="0"/>
              <a:buNone/>
              <a:defRPr/>
            </a:pPr>
            <a:r>
              <a:rPr lang="de-DE" sz="1800" dirty="0">
                <a:solidFill>
                  <a:srgbClr val="000000"/>
                </a:solidFill>
                <a:latin typeface="+mj-lt"/>
              </a:rPr>
              <a:t>Kinder gehen dabei bis an die Grenzen ihrer eigenen Möglichkeiten, sind hoch zufrieden, aktiv, von ganzem Herzen dabei und legen ihre gesamte Energie in die aktuelle Tätigkeit. Die damit verbundenen Erfahrungen sind folglich sehr intensiv und die Basis grundlegender Lernprozesse.</a:t>
            </a:r>
          </a:p>
          <a:p>
            <a:pPr marL="0" indent="0" algn="r" eaLnBrk="1" hangingPunct="1">
              <a:lnSpc>
                <a:spcPct val="81000"/>
              </a:lnSpc>
              <a:spcBef>
                <a:spcPts val="0"/>
              </a:spcBef>
              <a:spcAft>
                <a:spcPts val="2000"/>
              </a:spcAft>
              <a:buFont typeface="Verdana" charset="0"/>
              <a:buNone/>
              <a:defRPr/>
            </a:pPr>
            <a:endParaRPr lang="de-DE" sz="1700" dirty="0">
              <a:solidFill>
                <a:srgbClr val="2A2AA6"/>
              </a:solidFill>
              <a:latin typeface="Arial Rounded MT Bold" charset="0"/>
            </a:endParaRPr>
          </a:p>
        </p:txBody>
      </p:sp>
    </p:spTree>
    <p:extLst>
      <p:ext uri="{BB962C8B-B14F-4D97-AF65-F5344CB8AC3E}">
        <p14:creationId xmlns:p14="http://schemas.microsoft.com/office/powerpoint/2010/main" val="3561529467"/>
      </p:ext>
    </p:extLst>
  </p:cSld>
  <p:clrMapOvr>
    <a:masterClrMapping/>
  </p:clrMapOvr>
</p:sld>
</file>

<file path=ppt/theme/theme1.xml><?xml version="1.0" encoding="utf-8"?>
<a:theme xmlns:a="http://schemas.openxmlformats.org/drawingml/2006/main" name="CI H+H-Stiftun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2275</Words>
  <Application>Microsoft Office PowerPoint</Application>
  <PresentationFormat>Bildschirmpräsentation (4:3)</PresentationFormat>
  <Paragraphs>403</Paragraphs>
  <Slides>43</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43</vt:i4>
      </vt:variant>
    </vt:vector>
  </HeadingPairs>
  <TitlesOfParts>
    <vt:vector size="49" baseType="lpstr">
      <vt:lpstr>Arial</vt:lpstr>
      <vt:lpstr>Arial Rounded MT Bold</vt:lpstr>
      <vt:lpstr>Calibri</vt:lpstr>
      <vt:lpstr>Times New Roman</vt:lpstr>
      <vt:lpstr>Verdana</vt:lpstr>
      <vt:lpstr>CI H+H-Stiftung</vt:lpstr>
      <vt:lpstr>Das Emotionale Wohlbefinden und die Engagiertheit</vt:lpstr>
      <vt:lpstr>Early Excellence-Ansatz und die ressourcenorientierte Beobachtungssystematik</vt:lpstr>
      <vt:lpstr>Einleitung</vt:lpstr>
      <vt:lpstr>PowerPoint-Präsentation</vt:lpstr>
      <vt:lpstr>Emotionales Wohlbefinden</vt:lpstr>
      <vt:lpstr>Bedeutung von emotionalem Wohlbefinden</vt:lpstr>
      <vt:lpstr>Bedeutung von emotionalen Wohlbefinden</vt:lpstr>
      <vt:lpstr>Bedeutung vom emotionalen Wohlbefinden</vt:lpstr>
      <vt:lpstr>Engagiertheit</vt:lpstr>
      <vt:lpstr>Bedeutung von Engagiertheit</vt:lpstr>
      <vt:lpstr>Bedeutung von Engagiertheit</vt:lpstr>
      <vt:lpstr>Bedeutung von Engagiertheit</vt:lpstr>
      <vt:lpstr>Signale für Emotionales Wohlbefinden</vt:lpstr>
      <vt:lpstr>Signal für emotionales Wohlbefinden</vt:lpstr>
      <vt:lpstr>Signal für emotionales Wohlbefinden</vt:lpstr>
      <vt:lpstr>Signale für emotionales Wohlbefinden</vt:lpstr>
      <vt:lpstr>Signale für emotionales Wohlbefinden</vt:lpstr>
      <vt:lpstr>Signale für emotionales Wohlbefinden</vt:lpstr>
      <vt:lpstr>Signale für emotionales Wohlbefinden</vt:lpstr>
      <vt:lpstr>Signale für emotionales Wohlbefinden</vt:lpstr>
      <vt:lpstr>Signale für emotionales Wohlbefinden</vt:lpstr>
      <vt:lpstr>Signale von Engagiertheit </vt:lpstr>
      <vt:lpstr>Signale für Engagiertheit</vt:lpstr>
      <vt:lpstr>Signale für Engagiertheit</vt:lpstr>
      <vt:lpstr>Signale für Engagiertheit</vt:lpstr>
      <vt:lpstr>Signale für Engagiertheit</vt:lpstr>
      <vt:lpstr>Signale für Engagiertheit</vt:lpstr>
      <vt:lpstr>Signale für Engagiertheit</vt:lpstr>
      <vt:lpstr>Signale für Engagiertheit</vt:lpstr>
      <vt:lpstr> Signale für Engagiertheit</vt:lpstr>
      <vt:lpstr>Signale für Engagiertheit</vt:lpstr>
      <vt:lpstr>Stufen für die Einschätzung von emotionalem Wohlbefinden</vt:lpstr>
      <vt:lpstr>Stufen für emotionales Wohlbefinden</vt:lpstr>
      <vt:lpstr>Stufen für emotionales Wohlbefinden</vt:lpstr>
      <vt:lpstr>Stufen für emotionales Wohlbefinden</vt:lpstr>
      <vt:lpstr>Stufen für die Einschätzung von Engagiertheit</vt:lpstr>
      <vt:lpstr>Stufen für die Einschätzung von Engagiertheit</vt:lpstr>
      <vt:lpstr>Stufen für die Einschätzung von Engagiertheit</vt:lpstr>
      <vt:lpstr>Stufen für die Einschätzung von Engagiertheit</vt:lpstr>
      <vt:lpstr>Stufen für die Einschätzung von Engagiertheit</vt:lpstr>
      <vt:lpstr>Stufen für die Einschätzung von Engagiertheit</vt:lpstr>
      <vt:lpstr>Literatur und Quellen</vt:lpstr>
      <vt:lpstr>Wohlbefinden und Engagiertheit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Dietmar Mühr</dc:creator>
  <cp:lastModifiedBy>DS02</cp:lastModifiedBy>
  <cp:revision>117</cp:revision>
  <cp:lastPrinted>2014-10-07T08:54:38Z</cp:lastPrinted>
  <dcterms:created xsi:type="dcterms:W3CDTF">2014-07-11T10:35:26Z</dcterms:created>
  <dcterms:modified xsi:type="dcterms:W3CDTF">2019-10-21T08:37:16Z</dcterms:modified>
</cp:coreProperties>
</file>